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36" r:id="rId2"/>
    <p:sldId id="337" r:id="rId3"/>
    <p:sldId id="335" r:id="rId4"/>
    <p:sldId id="316" r:id="rId5"/>
    <p:sldId id="323" r:id="rId6"/>
    <p:sldId id="324" r:id="rId7"/>
    <p:sldId id="326" r:id="rId8"/>
    <p:sldId id="327" r:id="rId9"/>
    <p:sldId id="333" r:id="rId10"/>
    <p:sldId id="329" r:id="rId11"/>
    <p:sldId id="334" r:id="rId12"/>
    <p:sldId id="279" r:id="rId13"/>
    <p:sldId id="330" r:id="rId14"/>
    <p:sldId id="331" r:id="rId15"/>
    <p:sldId id="312" r:id="rId16"/>
    <p:sldId id="338" r:id="rId17"/>
    <p:sldId id="339" r:id="rId18"/>
    <p:sldId id="340" r:id="rId19"/>
    <p:sldId id="341" r:id="rId20"/>
    <p:sldId id="342"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sorterViewPr>
    <p:cViewPr>
      <p:scale>
        <a:sx n="100" d="100"/>
        <a:sy n="100" d="100"/>
      </p:scale>
      <p:origin x="0" y="5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عنصر نائب للتاريخ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24E9EF-70AF-4952-9E93-FA11F2F81A4E}" type="datetimeFigureOut">
              <a:rPr lang="en-US" smtClean="0"/>
              <a:t>6/24/2020</a:t>
            </a:fld>
            <a:endParaRPr lang="en-US"/>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6" name="عنصر نائب للتذييل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DA43EC-2C6B-45F0-B6A0-DF5E144F4B48}" type="slidenum">
              <a:rPr lang="en-US" smtClean="0"/>
              <a:t>‹#›</a:t>
            </a:fld>
            <a:endParaRPr lang="en-US"/>
          </a:p>
        </p:txBody>
      </p:sp>
    </p:spTree>
    <p:extLst>
      <p:ext uri="{BB962C8B-B14F-4D97-AF65-F5344CB8AC3E}">
        <p14:creationId xmlns:p14="http://schemas.microsoft.com/office/powerpoint/2010/main" val="668518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F660374-BF6A-4DB3-BB2A-A9EBD60D4961}" type="slidenum">
              <a:rPr lang="en-US" smtClean="0"/>
              <a:pPr eaLnBrk="1" hangingPunct="1"/>
              <a:t>1</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en-US"/>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a:p>
        </p:txBody>
      </p:sp>
      <p:sp>
        <p:nvSpPr>
          <p:cNvPr id="4" name="عنصر نائب للتاريخ 3"/>
          <p:cNvSpPr>
            <a:spLocks noGrp="1"/>
          </p:cNvSpPr>
          <p:nvPr>
            <p:ph type="dt" sz="half" idx="10"/>
          </p:nvPr>
        </p:nvSpPr>
        <p:spPr/>
        <p:txBody>
          <a:bodyPr/>
          <a:lstStyle/>
          <a:p>
            <a:fld id="{9D51CC0B-69F0-49C3-A57B-63681B226F2C}" type="datetimeFigureOut">
              <a:rPr lang="en-US" smtClean="0"/>
              <a:t>6/24/2020</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9B1C5E95-7045-49E7-8DF2-14390CAE8221}" type="slidenum">
              <a:rPr lang="en-US" smtClean="0"/>
              <a:t>‹#›</a:t>
            </a:fld>
            <a:endParaRPr lang="en-US"/>
          </a:p>
        </p:txBody>
      </p:sp>
    </p:spTree>
    <p:extLst>
      <p:ext uri="{BB962C8B-B14F-4D97-AF65-F5344CB8AC3E}">
        <p14:creationId xmlns:p14="http://schemas.microsoft.com/office/powerpoint/2010/main" val="3522820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9D51CC0B-69F0-49C3-A57B-63681B226F2C}" type="datetimeFigureOut">
              <a:rPr lang="en-US" smtClean="0"/>
              <a:t>6/24/2020</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9B1C5E95-7045-49E7-8DF2-14390CAE8221}" type="slidenum">
              <a:rPr lang="en-US" smtClean="0"/>
              <a:t>‹#›</a:t>
            </a:fld>
            <a:endParaRPr lang="en-US"/>
          </a:p>
        </p:txBody>
      </p:sp>
    </p:spTree>
    <p:extLst>
      <p:ext uri="{BB962C8B-B14F-4D97-AF65-F5344CB8AC3E}">
        <p14:creationId xmlns:p14="http://schemas.microsoft.com/office/powerpoint/2010/main" val="2671099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9D51CC0B-69F0-49C3-A57B-63681B226F2C}" type="datetimeFigureOut">
              <a:rPr lang="en-US" smtClean="0"/>
              <a:t>6/24/2020</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9B1C5E95-7045-49E7-8DF2-14390CAE8221}" type="slidenum">
              <a:rPr lang="en-US" smtClean="0"/>
              <a:t>‹#›</a:t>
            </a:fld>
            <a:endParaRPr lang="en-US"/>
          </a:p>
        </p:txBody>
      </p:sp>
    </p:spTree>
    <p:extLst>
      <p:ext uri="{BB962C8B-B14F-4D97-AF65-F5344CB8AC3E}">
        <p14:creationId xmlns:p14="http://schemas.microsoft.com/office/powerpoint/2010/main" val="2301913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9D51CC0B-69F0-49C3-A57B-63681B226F2C}" type="datetimeFigureOut">
              <a:rPr lang="en-US" smtClean="0"/>
              <a:t>6/24/2020</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9B1C5E95-7045-49E7-8DF2-14390CAE8221}" type="slidenum">
              <a:rPr lang="en-US" smtClean="0"/>
              <a:t>‹#›</a:t>
            </a:fld>
            <a:endParaRPr lang="en-US"/>
          </a:p>
        </p:txBody>
      </p:sp>
    </p:spTree>
    <p:extLst>
      <p:ext uri="{BB962C8B-B14F-4D97-AF65-F5344CB8AC3E}">
        <p14:creationId xmlns:p14="http://schemas.microsoft.com/office/powerpoint/2010/main" val="158238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l">
              <a:defRPr sz="4000" b="1" cap="all"/>
            </a:lvl1p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9D51CC0B-69F0-49C3-A57B-63681B226F2C}" type="datetimeFigureOut">
              <a:rPr lang="en-US" smtClean="0"/>
              <a:t>6/24/2020</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9B1C5E95-7045-49E7-8DF2-14390CAE8221}" type="slidenum">
              <a:rPr lang="en-US" smtClean="0"/>
              <a:t>‹#›</a:t>
            </a:fld>
            <a:endParaRPr lang="en-US"/>
          </a:p>
        </p:txBody>
      </p:sp>
    </p:spTree>
    <p:extLst>
      <p:ext uri="{BB962C8B-B14F-4D97-AF65-F5344CB8AC3E}">
        <p14:creationId xmlns:p14="http://schemas.microsoft.com/office/powerpoint/2010/main" val="2449501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عنصر نائب للتاريخ 4"/>
          <p:cNvSpPr>
            <a:spLocks noGrp="1"/>
          </p:cNvSpPr>
          <p:nvPr>
            <p:ph type="dt" sz="half" idx="10"/>
          </p:nvPr>
        </p:nvSpPr>
        <p:spPr/>
        <p:txBody>
          <a:bodyPr/>
          <a:lstStyle/>
          <a:p>
            <a:fld id="{9D51CC0B-69F0-49C3-A57B-63681B226F2C}" type="datetimeFigureOut">
              <a:rPr lang="en-US" smtClean="0"/>
              <a:t>6/24/2020</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9B1C5E95-7045-49E7-8DF2-14390CAE8221}" type="slidenum">
              <a:rPr lang="en-US" smtClean="0"/>
              <a:t>‹#›</a:t>
            </a:fld>
            <a:endParaRPr lang="en-US"/>
          </a:p>
        </p:txBody>
      </p:sp>
    </p:spTree>
    <p:extLst>
      <p:ext uri="{BB962C8B-B14F-4D97-AF65-F5344CB8AC3E}">
        <p14:creationId xmlns:p14="http://schemas.microsoft.com/office/powerpoint/2010/main" val="1691734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7" name="عنصر نائب للتاريخ 6"/>
          <p:cNvSpPr>
            <a:spLocks noGrp="1"/>
          </p:cNvSpPr>
          <p:nvPr>
            <p:ph type="dt" sz="half" idx="10"/>
          </p:nvPr>
        </p:nvSpPr>
        <p:spPr/>
        <p:txBody>
          <a:bodyPr/>
          <a:lstStyle/>
          <a:p>
            <a:fld id="{9D51CC0B-69F0-49C3-A57B-63681B226F2C}" type="datetimeFigureOut">
              <a:rPr lang="en-US" smtClean="0"/>
              <a:t>6/24/2020</a:t>
            </a:fld>
            <a:endParaRPr lang="en-US"/>
          </a:p>
        </p:txBody>
      </p:sp>
      <p:sp>
        <p:nvSpPr>
          <p:cNvPr id="8" name="عنصر نائب للتذييل 7"/>
          <p:cNvSpPr>
            <a:spLocks noGrp="1"/>
          </p:cNvSpPr>
          <p:nvPr>
            <p:ph type="ftr" sz="quarter" idx="11"/>
          </p:nvPr>
        </p:nvSpPr>
        <p:spPr/>
        <p:txBody>
          <a:bodyPr/>
          <a:lstStyle/>
          <a:p>
            <a:endParaRPr lang="en-US"/>
          </a:p>
        </p:txBody>
      </p:sp>
      <p:sp>
        <p:nvSpPr>
          <p:cNvPr id="9" name="عنصر نائب لرقم الشريحة 8"/>
          <p:cNvSpPr>
            <a:spLocks noGrp="1"/>
          </p:cNvSpPr>
          <p:nvPr>
            <p:ph type="sldNum" sz="quarter" idx="12"/>
          </p:nvPr>
        </p:nvSpPr>
        <p:spPr/>
        <p:txBody>
          <a:bodyPr/>
          <a:lstStyle/>
          <a:p>
            <a:fld id="{9B1C5E95-7045-49E7-8DF2-14390CAE8221}" type="slidenum">
              <a:rPr lang="en-US" smtClean="0"/>
              <a:t>‹#›</a:t>
            </a:fld>
            <a:endParaRPr lang="en-US"/>
          </a:p>
        </p:txBody>
      </p:sp>
    </p:spTree>
    <p:extLst>
      <p:ext uri="{BB962C8B-B14F-4D97-AF65-F5344CB8AC3E}">
        <p14:creationId xmlns:p14="http://schemas.microsoft.com/office/powerpoint/2010/main" val="2393155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تاريخ 2"/>
          <p:cNvSpPr>
            <a:spLocks noGrp="1"/>
          </p:cNvSpPr>
          <p:nvPr>
            <p:ph type="dt" sz="half" idx="10"/>
          </p:nvPr>
        </p:nvSpPr>
        <p:spPr/>
        <p:txBody>
          <a:bodyPr/>
          <a:lstStyle/>
          <a:p>
            <a:fld id="{9D51CC0B-69F0-49C3-A57B-63681B226F2C}" type="datetimeFigureOut">
              <a:rPr lang="en-US" smtClean="0"/>
              <a:t>6/24/2020</a:t>
            </a:fld>
            <a:endParaRPr lang="en-US"/>
          </a:p>
        </p:txBody>
      </p:sp>
      <p:sp>
        <p:nvSpPr>
          <p:cNvPr id="4" name="عنصر نائب للتذييل 3"/>
          <p:cNvSpPr>
            <a:spLocks noGrp="1"/>
          </p:cNvSpPr>
          <p:nvPr>
            <p:ph type="ftr" sz="quarter" idx="11"/>
          </p:nvPr>
        </p:nvSpPr>
        <p:spPr/>
        <p:txBody>
          <a:bodyPr/>
          <a:lstStyle/>
          <a:p>
            <a:endParaRPr lang="en-US"/>
          </a:p>
        </p:txBody>
      </p:sp>
      <p:sp>
        <p:nvSpPr>
          <p:cNvPr id="5" name="عنصر نائب لرقم الشريحة 4"/>
          <p:cNvSpPr>
            <a:spLocks noGrp="1"/>
          </p:cNvSpPr>
          <p:nvPr>
            <p:ph type="sldNum" sz="quarter" idx="12"/>
          </p:nvPr>
        </p:nvSpPr>
        <p:spPr/>
        <p:txBody>
          <a:bodyPr/>
          <a:lstStyle/>
          <a:p>
            <a:fld id="{9B1C5E95-7045-49E7-8DF2-14390CAE8221}" type="slidenum">
              <a:rPr lang="en-US" smtClean="0"/>
              <a:t>‹#›</a:t>
            </a:fld>
            <a:endParaRPr lang="en-US"/>
          </a:p>
        </p:txBody>
      </p:sp>
    </p:spTree>
    <p:extLst>
      <p:ext uri="{BB962C8B-B14F-4D97-AF65-F5344CB8AC3E}">
        <p14:creationId xmlns:p14="http://schemas.microsoft.com/office/powerpoint/2010/main" val="1738753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9D51CC0B-69F0-49C3-A57B-63681B226F2C}" type="datetimeFigureOut">
              <a:rPr lang="en-US" smtClean="0"/>
              <a:t>6/24/2020</a:t>
            </a:fld>
            <a:endParaRPr lang="en-US"/>
          </a:p>
        </p:txBody>
      </p:sp>
      <p:sp>
        <p:nvSpPr>
          <p:cNvPr id="3" name="عنصر نائب للتذييل 2"/>
          <p:cNvSpPr>
            <a:spLocks noGrp="1"/>
          </p:cNvSpPr>
          <p:nvPr>
            <p:ph type="ftr" sz="quarter" idx="11"/>
          </p:nvPr>
        </p:nvSpPr>
        <p:spPr/>
        <p:txBody>
          <a:bodyPr/>
          <a:lstStyle/>
          <a:p>
            <a:endParaRPr lang="en-US"/>
          </a:p>
        </p:txBody>
      </p:sp>
      <p:sp>
        <p:nvSpPr>
          <p:cNvPr id="4" name="عنصر نائب لرقم الشريحة 3"/>
          <p:cNvSpPr>
            <a:spLocks noGrp="1"/>
          </p:cNvSpPr>
          <p:nvPr>
            <p:ph type="sldNum" sz="quarter" idx="12"/>
          </p:nvPr>
        </p:nvSpPr>
        <p:spPr/>
        <p:txBody>
          <a:bodyPr/>
          <a:lstStyle/>
          <a:p>
            <a:fld id="{9B1C5E95-7045-49E7-8DF2-14390CAE8221}" type="slidenum">
              <a:rPr lang="en-US" smtClean="0"/>
              <a:t>‹#›</a:t>
            </a:fld>
            <a:endParaRPr lang="en-US"/>
          </a:p>
        </p:txBody>
      </p:sp>
    </p:spTree>
    <p:extLst>
      <p:ext uri="{BB962C8B-B14F-4D97-AF65-F5344CB8AC3E}">
        <p14:creationId xmlns:p14="http://schemas.microsoft.com/office/powerpoint/2010/main" val="3778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l">
              <a:defRPr sz="2000" b="1"/>
            </a:lvl1pPr>
          </a:lstStyle>
          <a:p>
            <a:r>
              <a:rPr lang="ar-SA" smtClean="0"/>
              <a:t>انقر لتحرير نمط العنوان الرئيسي</a:t>
            </a:r>
            <a:endParaRPr lang="en-US"/>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9D51CC0B-69F0-49C3-A57B-63681B226F2C}" type="datetimeFigureOut">
              <a:rPr lang="en-US" smtClean="0"/>
              <a:t>6/24/2020</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9B1C5E95-7045-49E7-8DF2-14390CAE8221}" type="slidenum">
              <a:rPr lang="en-US" smtClean="0"/>
              <a:t>‹#›</a:t>
            </a:fld>
            <a:endParaRPr lang="en-US"/>
          </a:p>
        </p:txBody>
      </p:sp>
    </p:spTree>
    <p:extLst>
      <p:ext uri="{BB962C8B-B14F-4D97-AF65-F5344CB8AC3E}">
        <p14:creationId xmlns:p14="http://schemas.microsoft.com/office/powerpoint/2010/main" val="406524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l">
              <a:defRPr sz="2000" b="1"/>
            </a:lvl1pPr>
          </a:lstStyle>
          <a:p>
            <a:r>
              <a:rPr lang="ar-SA" smtClean="0"/>
              <a:t>انقر لتحرير نمط العنوان الرئيسي</a:t>
            </a:r>
            <a:endParaRPr lang="en-US"/>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9D51CC0B-69F0-49C3-A57B-63681B226F2C}" type="datetimeFigureOut">
              <a:rPr lang="en-US" smtClean="0"/>
              <a:t>6/24/2020</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9B1C5E95-7045-49E7-8DF2-14390CAE8221}" type="slidenum">
              <a:rPr lang="en-US" smtClean="0"/>
              <a:t>‹#›</a:t>
            </a:fld>
            <a:endParaRPr lang="en-US"/>
          </a:p>
        </p:txBody>
      </p:sp>
    </p:spTree>
    <p:extLst>
      <p:ext uri="{BB962C8B-B14F-4D97-AF65-F5344CB8AC3E}">
        <p14:creationId xmlns:p14="http://schemas.microsoft.com/office/powerpoint/2010/main" val="148731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1CC0B-69F0-49C3-A57B-63681B226F2C}" type="datetimeFigureOut">
              <a:rPr lang="en-US" smtClean="0"/>
              <a:t>6/24/2020</a:t>
            </a:fld>
            <a:endParaRPr lang="en-US"/>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عنصر نائب لرقم الشريحة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1C5E95-7045-49E7-8DF2-14390CAE8221}" type="slidenum">
              <a:rPr lang="en-US" smtClean="0"/>
              <a:t>‹#›</a:t>
            </a:fld>
            <a:endParaRPr lang="en-US"/>
          </a:p>
        </p:txBody>
      </p:sp>
    </p:spTree>
    <p:extLst>
      <p:ext uri="{BB962C8B-B14F-4D97-AF65-F5344CB8AC3E}">
        <p14:creationId xmlns:p14="http://schemas.microsoft.com/office/powerpoint/2010/main" val="239473721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png"/><Relationship Id="rId3" Type="http://schemas.openxmlformats.org/officeDocument/2006/relationships/audio" Target="../media/media1.wav"/><Relationship Id="rId7" Type="http://schemas.openxmlformats.org/officeDocument/2006/relationships/image" Target="../media/image2.png"/><Relationship Id="rId12" Type="http://schemas.openxmlformats.org/officeDocument/2006/relationships/image" Target="../media/image5.png"/><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1.png"/><Relationship Id="rId11" Type="http://schemas.openxmlformats.org/officeDocument/2006/relationships/hyperlink" Target="http://en.wikipedia.org/wiki/Image:Submerged-and-Displacing.png" TargetMode="External"/><Relationship Id="rId5" Type="http://schemas.openxmlformats.org/officeDocument/2006/relationships/notesSlide" Target="../notesSlides/notesSlide1.xml"/><Relationship Id="rId15" Type="http://schemas.openxmlformats.org/officeDocument/2006/relationships/image" Target="../media/image8.png"/><Relationship Id="rId10" Type="http://schemas.openxmlformats.org/officeDocument/2006/relationships/image" Target="../media/image4.jpeg"/><Relationship Id="rId4" Type="http://schemas.openxmlformats.org/officeDocument/2006/relationships/slideLayout" Target="../slideLayouts/slideLayout1.xml"/><Relationship Id="rId9" Type="http://schemas.openxmlformats.org/officeDocument/2006/relationships/hyperlink" Target="http://www.crystalinks.com/eye.html" TargetMode="External"/><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8.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8.pn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8.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8.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8.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33400" y="2590800"/>
            <a:ext cx="7772400" cy="1470025"/>
          </a:xfrm>
          <a:solidFill>
            <a:srgbClr val="33CCFF"/>
          </a:solidFill>
          <a:ln w="57150" cmpd="thickThin">
            <a:solidFill>
              <a:srgbClr val="00CC00"/>
            </a:solidFill>
            <a:miter lim="800000"/>
            <a:headEnd/>
            <a:tailEnd/>
          </a:ln>
        </p:spPr>
        <p:txBody>
          <a:bodyPr/>
          <a:lstStyle/>
          <a:p>
            <a:pPr eaLnBrk="1" hangingPunct="1"/>
            <a:r>
              <a:rPr lang="en-US" sz="4000" b="1" i="1" dirty="0" smtClean="0">
                <a:solidFill>
                  <a:srgbClr val="660066"/>
                </a:solidFill>
                <a:latin typeface="Tempus Sans ITC" pitchFamily="82" charset="0"/>
              </a:rPr>
              <a:t>2.3….ARCHIMEDES’ PRINCIPLE</a:t>
            </a:r>
          </a:p>
        </p:txBody>
      </p:sp>
      <p:pic>
        <p:nvPicPr>
          <p:cNvPr id="307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304800"/>
            <a:ext cx="2971800"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9" descr="archi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762000"/>
            <a:ext cx="1981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1" descr="archimedes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4419600"/>
            <a:ext cx="6858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2" descr="pi">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381000"/>
            <a:ext cx="274320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3" descr="image:Submerged-and-Displacing.png">
            <a:hlinkClick r:id="rId11" tooltip="image:Submerged-and-Displacing.png"/>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43200" y="4267200"/>
            <a:ext cx="1412875" cy="22098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80" name="Picture 18" descr="archi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05600" y="4800600"/>
            <a:ext cx="1752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20" descr="archi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9600" y="4724400"/>
            <a:ext cx="1676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صوت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3599229"/>
      </p:ext>
    </p:extLst>
  </p:cSld>
  <p:clrMapOvr>
    <a:masterClrMapping/>
  </p:clrMapOvr>
  <mc:AlternateContent xmlns:mc="http://schemas.openxmlformats.org/markup-compatibility/2006" xmlns:p14="http://schemas.microsoft.com/office/powerpoint/2010/main">
    <mc:Choice Requires="p14">
      <p:transition spd="slow" p14:dur="2000" advTm="34054"/>
    </mc:Choice>
    <mc:Fallback xmlns="">
      <p:transition spd="slow" advTm="34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blinds(horizontal)">
                                      <p:cBhvr>
                                        <p:cTn id="1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307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p:nvPr/>
        </p:nvGrpSpPr>
        <p:grpSpPr>
          <a:xfrm>
            <a:off x="434270" y="-13855"/>
            <a:ext cx="8449124" cy="3094650"/>
            <a:chOff x="450273" y="2967525"/>
            <a:chExt cx="8449124" cy="3094650"/>
          </a:xfrm>
        </p:grpSpPr>
        <p:grpSp>
          <p:nvGrpSpPr>
            <p:cNvPr id="3" name="Group 4"/>
            <p:cNvGrpSpPr>
              <a:grpSpLocks/>
            </p:cNvGrpSpPr>
            <p:nvPr/>
          </p:nvGrpSpPr>
          <p:grpSpPr bwMode="auto">
            <a:xfrm>
              <a:off x="4479797" y="2967525"/>
              <a:ext cx="4419600" cy="3094650"/>
              <a:chOff x="2235" y="3330"/>
              <a:chExt cx="4695" cy="3225"/>
            </a:xfrm>
          </p:grpSpPr>
          <p:sp>
            <p:nvSpPr>
              <p:cNvPr id="16" name="Rectangle 16"/>
              <p:cNvSpPr>
                <a:spLocks noChangeArrowheads="1"/>
              </p:cNvSpPr>
              <p:nvPr/>
            </p:nvSpPr>
            <p:spPr bwMode="auto">
              <a:xfrm>
                <a:off x="2235" y="3330"/>
                <a:ext cx="4695" cy="322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lstStyle/>
              <a:p>
                <a:pPr>
                  <a:defRPr/>
                </a:pPr>
                <a:endParaRPr lang="en-US" sz="2000">
                  <a:solidFill>
                    <a:srgbClr val="002060"/>
                  </a:solidFill>
                  <a:latin typeface="Arial" pitchFamily="34" charset="0"/>
                  <a:cs typeface="Arial" pitchFamily="34" charset="0"/>
                </a:endParaRPr>
              </a:p>
            </p:txBody>
          </p:sp>
          <p:sp>
            <p:nvSpPr>
              <p:cNvPr id="17" name="Rectangle 15" descr="10%"/>
              <p:cNvSpPr>
                <a:spLocks noChangeArrowheads="1"/>
              </p:cNvSpPr>
              <p:nvPr/>
            </p:nvSpPr>
            <p:spPr bwMode="auto">
              <a:xfrm>
                <a:off x="2251" y="3976"/>
                <a:ext cx="4662" cy="2549"/>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lstStyle/>
              <a:p>
                <a:pPr>
                  <a:defRPr/>
                </a:pPr>
                <a:endParaRPr lang="en-US" sz="2000">
                  <a:solidFill>
                    <a:srgbClr val="002060"/>
                  </a:solidFill>
                  <a:latin typeface="Arial" pitchFamily="34" charset="0"/>
                  <a:cs typeface="Arial" pitchFamily="34" charset="0"/>
                </a:endParaRPr>
              </a:p>
            </p:txBody>
          </p:sp>
          <p:cxnSp>
            <p:nvCxnSpPr>
              <p:cNvPr id="18" name="AutoShape 12"/>
              <p:cNvCxnSpPr>
                <a:cxnSpLocks noChangeShapeType="1"/>
              </p:cNvCxnSpPr>
              <p:nvPr/>
            </p:nvCxnSpPr>
            <p:spPr bwMode="auto">
              <a:xfrm rot="5400000">
                <a:off x="4174" y="4545"/>
                <a:ext cx="1140" cy="0"/>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9" name="AutoShape 11"/>
              <p:cNvCxnSpPr>
                <a:cxnSpLocks noChangeShapeType="1"/>
              </p:cNvCxnSpPr>
              <p:nvPr/>
            </p:nvCxnSpPr>
            <p:spPr bwMode="auto">
              <a:xfrm rot="16200000" flipH="1">
                <a:off x="2163" y="5262"/>
                <a:ext cx="2580" cy="6"/>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20" name="Text Box 7"/>
              <p:cNvSpPr txBox="1">
                <a:spLocks noChangeArrowheads="1"/>
              </p:cNvSpPr>
              <p:nvPr/>
            </p:nvSpPr>
            <p:spPr bwMode="auto">
              <a:xfrm>
                <a:off x="5610" y="5280"/>
                <a:ext cx="719"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endParaRPr lang="ar-SA" sz="2000">
                  <a:solidFill>
                    <a:srgbClr val="002060"/>
                  </a:solidFill>
                </a:endParaRPr>
              </a:p>
            </p:txBody>
          </p:sp>
          <p:sp>
            <p:nvSpPr>
              <p:cNvPr id="21" name="Text Box 6"/>
              <p:cNvSpPr txBox="1">
                <a:spLocks noChangeArrowheads="1"/>
              </p:cNvSpPr>
              <p:nvPr/>
            </p:nvSpPr>
            <p:spPr bwMode="auto">
              <a:xfrm>
                <a:off x="4583" y="5025"/>
                <a:ext cx="719"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endParaRPr lang="ar-IQ" sz="2000">
                  <a:solidFill>
                    <a:srgbClr val="002060"/>
                  </a:solidFill>
                </a:endParaRPr>
              </a:p>
            </p:txBody>
          </p:sp>
          <p:sp>
            <p:nvSpPr>
              <p:cNvPr id="22" name="Text Box 5"/>
              <p:cNvSpPr txBox="1">
                <a:spLocks noChangeArrowheads="1"/>
              </p:cNvSpPr>
              <p:nvPr/>
            </p:nvSpPr>
            <p:spPr bwMode="auto">
              <a:xfrm>
                <a:off x="3449" y="5364"/>
                <a:ext cx="845"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sz="2000" dirty="0">
                    <a:solidFill>
                      <a:srgbClr val="002060"/>
                    </a:solidFill>
                  </a:rPr>
                  <a:t>    D</a:t>
                </a:r>
                <a:endParaRPr lang="ar-SA" sz="2000" dirty="0">
                  <a:solidFill>
                    <a:srgbClr val="002060"/>
                  </a:solidFill>
                </a:endParaRPr>
              </a:p>
            </p:txBody>
          </p:sp>
        </p:grpSp>
        <p:sp>
          <p:nvSpPr>
            <p:cNvPr id="4" name="Rectangle 56"/>
            <p:cNvSpPr>
              <a:spLocks noChangeArrowheads="1"/>
            </p:cNvSpPr>
            <p:nvPr/>
          </p:nvSpPr>
          <p:spPr bwMode="auto">
            <a:xfrm>
              <a:off x="7802563" y="4191000"/>
              <a:ext cx="3508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2400" dirty="0">
                  <a:solidFill>
                    <a:srgbClr val="002060"/>
                  </a:solidFill>
                </a:rPr>
                <a:t>E</a:t>
              </a:r>
              <a:endParaRPr lang="ar-SA" sz="2400" dirty="0">
                <a:solidFill>
                  <a:srgbClr val="002060"/>
                </a:solidFill>
              </a:endParaRPr>
            </a:p>
          </p:txBody>
        </p:sp>
        <p:sp>
          <p:nvSpPr>
            <p:cNvPr id="5" name="Rectangle 58"/>
            <p:cNvSpPr>
              <a:spLocks noChangeArrowheads="1"/>
            </p:cNvSpPr>
            <p:nvPr/>
          </p:nvSpPr>
          <p:spPr bwMode="auto">
            <a:xfrm rot="10800000" flipV="1">
              <a:off x="6400800" y="4750742"/>
              <a:ext cx="457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2400" b="1" dirty="0">
                  <a:solidFill>
                    <a:srgbClr val="002060"/>
                  </a:solidFill>
                </a:rPr>
                <a:t>C</a:t>
              </a:r>
              <a:endParaRPr lang="ar-SA" sz="2400" b="1" dirty="0">
                <a:solidFill>
                  <a:srgbClr val="002060"/>
                </a:solidFill>
              </a:endParaRPr>
            </a:p>
          </p:txBody>
        </p:sp>
        <p:sp>
          <p:nvSpPr>
            <p:cNvPr id="6" name="Down Arrow 29"/>
            <p:cNvSpPr/>
            <p:nvPr/>
          </p:nvSpPr>
          <p:spPr>
            <a:xfrm>
              <a:off x="7010400" y="3352800"/>
              <a:ext cx="228600" cy="6858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srgbClr val="002060"/>
                </a:solidFill>
                <a:latin typeface="Arial" pitchFamily="34" charset="0"/>
                <a:cs typeface="Arial" pitchFamily="34" charset="0"/>
              </a:endParaRPr>
            </a:p>
          </p:txBody>
        </p:sp>
        <p:sp>
          <p:nvSpPr>
            <p:cNvPr id="7" name="Up Arrow 30"/>
            <p:cNvSpPr/>
            <p:nvPr/>
          </p:nvSpPr>
          <p:spPr>
            <a:xfrm>
              <a:off x="7010400" y="4800600"/>
              <a:ext cx="228600" cy="5334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rgbClr val="002060"/>
                </a:solidFill>
                <a:latin typeface="Arial" pitchFamily="34" charset="0"/>
                <a:cs typeface="Arial" pitchFamily="34" charset="0"/>
              </a:endParaRPr>
            </a:p>
          </p:txBody>
        </p:sp>
        <p:sp>
          <p:nvSpPr>
            <p:cNvPr id="8" name="Rectangle 59"/>
            <p:cNvSpPr>
              <a:spLocks noChangeArrowheads="1"/>
            </p:cNvSpPr>
            <p:nvPr/>
          </p:nvSpPr>
          <p:spPr bwMode="auto">
            <a:xfrm>
              <a:off x="6511925" y="3276600"/>
              <a:ext cx="422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000" dirty="0">
                  <a:solidFill>
                    <a:srgbClr val="002060"/>
                  </a:solidFill>
                </a:rPr>
                <a:t>h</a:t>
              </a:r>
              <a:r>
                <a:rPr lang="en-US" sz="2000" baseline="-25000" dirty="0">
                  <a:solidFill>
                    <a:srgbClr val="002060"/>
                  </a:solidFill>
                </a:rPr>
                <a:t>2</a:t>
              </a:r>
              <a:endParaRPr lang="ar-SA" sz="2000" baseline="-25000" dirty="0">
                <a:solidFill>
                  <a:srgbClr val="002060"/>
                </a:solidFill>
              </a:endParaRPr>
            </a:p>
          </p:txBody>
        </p:sp>
        <p:sp>
          <p:nvSpPr>
            <p:cNvPr id="9" name="Rectangle 60"/>
            <p:cNvSpPr>
              <a:spLocks noChangeArrowheads="1"/>
            </p:cNvSpPr>
            <p:nvPr/>
          </p:nvSpPr>
          <p:spPr bwMode="auto">
            <a:xfrm>
              <a:off x="4911725" y="4114800"/>
              <a:ext cx="422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000" dirty="0">
                  <a:solidFill>
                    <a:srgbClr val="002060"/>
                  </a:solidFill>
                </a:rPr>
                <a:t>h</a:t>
              </a:r>
              <a:r>
                <a:rPr lang="en-US" sz="2000" baseline="-25000" dirty="0">
                  <a:solidFill>
                    <a:srgbClr val="002060"/>
                  </a:solidFill>
                </a:rPr>
                <a:t>1</a:t>
              </a:r>
              <a:endParaRPr lang="ar-SA" sz="2000" baseline="-25000" dirty="0">
                <a:solidFill>
                  <a:srgbClr val="002060"/>
                </a:solidFill>
              </a:endParaRPr>
            </a:p>
          </p:txBody>
        </p:sp>
        <p:sp>
          <p:nvSpPr>
            <p:cNvPr id="10" name="Rectangle 57"/>
            <p:cNvSpPr>
              <a:spLocks noChangeArrowheads="1"/>
            </p:cNvSpPr>
            <p:nvPr/>
          </p:nvSpPr>
          <p:spPr bwMode="auto">
            <a:xfrm>
              <a:off x="6401568" y="3657600"/>
              <a:ext cx="3802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800" dirty="0">
                  <a:solidFill>
                    <a:srgbClr val="002060"/>
                  </a:solidFill>
                </a:rPr>
                <a:t>B</a:t>
              </a:r>
              <a:endParaRPr lang="ar-SA" sz="2800" dirty="0">
                <a:solidFill>
                  <a:srgbClr val="002060"/>
                </a:solidFill>
              </a:endParaRPr>
            </a:p>
          </p:txBody>
        </p:sp>
        <p:sp>
          <p:nvSpPr>
            <p:cNvPr id="11" name="Rectangle 25"/>
            <p:cNvSpPr/>
            <p:nvPr/>
          </p:nvSpPr>
          <p:spPr>
            <a:xfrm>
              <a:off x="6400800" y="4072855"/>
              <a:ext cx="14478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srgbClr val="002060"/>
                </a:solidFill>
                <a:latin typeface="Arial" pitchFamily="34" charset="0"/>
                <a:cs typeface="Arial" pitchFamily="34" charset="0"/>
              </a:endParaRPr>
            </a:p>
          </p:txBody>
        </p:sp>
        <p:grpSp>
          <p:nvGrpSpPr>
            <p:cNvPr id="12" name="Group 4"/>
            <p:cNvGrpSpPr>
              <a:grpSpLocks/>
            </p:cNvGrpSpPr>
            <p:nvPr/>
          </p:nvGrpSpPr>
          <p:grpSpPr bwMode="auto">
            <a:xfrm>
              <a:off x="450273" y="3634989"/>
              <a:ext cx="3733800" cy="2217737"/>
              <a:chOff x="0" y="0"/>
              <a:chExt cx="4696" cy="1168"/>
            </a:xfrm>
          </p:grpSpPr>
          <p:sp>
            <p:nvSpPr>
              <p:cNvPr id="13" name="Rectangle 1"/>
              <p:cNvSpPr>
                <a:spLocks/>
              </p:cNvSpPr>
              <p:nvPr/>
            </p:nvSpPr>
            <p:spPr bwMode="auto">
              <a:xfrm>
                <a:off x="80" y="48"/>
                <a:ext cx="4536" cy="632"/>
              </a:xfrm>
              <a:prstGeom prst="rect">
                <a:avLst/>
              </a:prstGeom>
              <a:ln/>
              <a:extLst/>
            </p:spPr>
            <p:style>
              <a:lnRef idx="1">
                <a:schemeClr val="accent1"/>
              </a:lnRef>
              <a:fillRef idx="2">
                <a:schemeClr val="accent1"/>
              </a:fillRef>
              <a:effectRef idx="1">
                <a:schemeClr val="accent1"/>
              </a:effectRef>
              <a:fontRef idx="minor">
                <a:schemeClr val="dk1"/>
              </a:fontRef>
            </p:style>
            <p:txBody>
              <a:bodyPr lIns="0" tIns="0" rIns="57799" bIns="0" anchor="ctr"/>
              <a:lstStyle/>
              <a:p>
                <a:pPr marL="57150" algn="ctr"/>
                <a:r>
                  <a:rPr lang="en-US" altLang="en-US" sz="2200" dirty="0">
                    <a:latin typeface="Arial Bold" charset="0"/>
                    <a:cs typeface="Arial Bold" charset="0"/>
                    <a:sym typeface="Arial Bold" charset="0"/>
                  </a:rPr>
                  <a:t>Buoyant Force When a Volume V is Submerged in a Fluid of Density </a:t>
                </a:r>
                <a:r>
                  <a:rPr lang="en-US" altLang="en-US" sz="3200" dirty="0" err="1">
                    <a:latin typeface="Arial Bold" charset="0"/>
                    <a:cs typeface="Arial Bold" charset="0"/>
                    <a:sym typeface="Arial Bold" charset="0"/>
                  </a:rPr>
                  <a:t>ρ</a:t>
                </a:r>
                <a:r>
                  <a:rPr lang="en-US" altLang="en-US" sz="2200" baseline="-6000" dirty="0" err="1">
                    <a:latin typeface="Arial Bold" charset="0"/>
                    <a:cs typeface="Arial Bold" charset="0"/>
                    <a:sym typeface="Arial Bold" charset="0"/>
                  </a:rPr>
                  <a:t>fluid</a:t>
                </a:r>
                <a:endParaRPr lang="en-US" altLang="en-US" sz="2200" baseline="-6000" dirty="0">
                  <a:latin typeface="Arial Bold" charset="0"/>
                  <a:cs typeface="Arial Bold" charset="0"/>
                  <a:sym typeface="Arial Bold" charset="0"/>
                </a:endParaRPr>
              </a:p>
            </p:txBody>
          </p:sp>
          <p:sp>
            <p:nvSpPr>
              <p:cNvPr id="14" name="Rectangle 2"/>
              <p:cNvSpPr>
                <a:spLocks/>
              </p:cNvSpPr>
              <p:nvPr/>
            </p:nvSpPr>
            <p:spPr bwMode="auto">
              <a:xfrm>
                <a:off x="1592" y="746"/>
                <a:ext cx="2156" cy="292"/>
              </a:xfrm>
              <a:prstGeom prst="rect">
                <a:avLst/>
              </a:prstGeom>
              <a:ln/>
              <a:extLst/>
            </p:spPr>
            <p:style>
              <a:lnRef idx="1">
                <a:schemeClr val="accent2"/>
              </a:lnRef>
              <a:fillRef idx="2">
                <a:schemeClr val="accent2"/>
              </a:fillRef>
              <a:effectRef idx="1">
                <a:schemeClr val="accent2"/>
              </a:effectRef>
              <a:fontRef idx="minor">
                <a:schemeClr val="dk1"/>
              </a:fontRef>
            </p:style>
            <p:txBody>
              <a:bodyPr wrap="none" lIns="0" tIns="0" rIns="57799" bIns="0" anchor="ctr">
                <a:spAutoFit/>
              </a:bodyPr>
              <a:lstStyle/>
              <a:p>
                <a:pPr marL="57150"/>
                <a:r>
                  <a:rPr lang="en-US" altLang="en-US" sz="2200" dirty="0" err="1">
                    <a:solidFill>
                      <a:srgbClr val="FF2712"/>
                    </a:solidFill>
                    <a:latin typeface="Arial Bold" charset="0"/>
                    <a:cs typeface="Arial Bold" charset="0"/>
                    <a:sym typeface="Arial Bold" charset="0"/>
                  </a:rPr>
                  <a:t>F</a:t>
                </a:r>
                <a:r>
                  <a:rPr lang="en-US" altLang="en-US" sz="2200" baseline="-6000" dirty="0" err="1">
                    <a:solidFill>
                      <a:srgbClr val="FF2712"/>
                    </a:solidFill>
                    <a:latin typeface="Arial Bold" charset="0"/>
                    <a:cs typeface="Arial Bold" charset="0"/>
                    <a:sym typeface="Arial Bold" charset="0"/>
                  </a:rPr>
                  <a:t>b</a:t>
                </a:r>
                <a:r>
                  <a:rPr lang="en-US" altLang="en-US" sz="2200" dirty="0">
                    <a:solidFill>
                      <a:srgbClr val="FF2712"/>
                    </a:solidFill>
                    <a:latin typeface="Arial Bold" charset="0"/>
                    <a:cs typeface="Arial Bold" charset="0"/>
                    <a:sym typeface="Arial Bold" charset="0"/>
                  </a:rPr>
                  <a:t> = </a:t>
                </a:r>
                <a:r>
                  <a:rPr lang="en-US" altLang="en-US" sz="3600" dirty="0" err="1">
                    <a:solidFill>
                      <a:srgbClr val="FF2712"/>
                    </a:solidFill>
                    <a:latin typeface="Arial Bold" charset="0"/>
                    <a:cs typeface="Arial Bold" charset="0"/>
                    <a:sym typeface="Arial Bold" charset="0"/>
                  </a:rPr>
                  <a:t>ρ</a:t>
                </a:r>
                <a:r>
                  <a:rPr lang="en-US" altLang="en-US" sz="1600" baseline="-6000" dirty="0" err="1">
                    <a:solidFill>
                      <a:srgbClr val="FF2712"/>
                    </a:solidFill>
                    <a:latin typeface="Arial Bold" charset="0"/>
                    <a:cs typeface="Arial Bold" charset="0"/>
                    <a:sym typeface="Arial Bold" charset="0"/>
                  </a:rPr>
                  <a:t>fluid</a:t>
                </a:r>
                <a:r>
                  <a:rPr lang="en-US" altLang="en-US" sz="2200" baseline="-6000" dirty="0">
                    <a:solidFill>
                      <a:srgbClr val="FF2712"/>
                    </a:solidFill>
                    <a:latin typeface="Arial Bold" charset="0"/>
                    <a:cs typeface="Arial Bold" charset="0"/>
                    <a:sym typeface="Arial Bold" charset="0"/>
                  </a:rPr>
                  <a:t> </a:t>
                </a:r>
                <a:r>
                  <a:rPr lang="en-US" altLang="en-US" sz="2200" dirty="0" err="1">
                    <a:solidFill>
                      <a:srgbClr val="FF2712"/>
                    </a:solidFill>
                    <a:latin typeface="Arial Bold" charset="0"/>
                    <a:cs typeface="Arial Bold" charset="0"/>
                    <a:sym typeface="Arial Bold" charset="0"/>
                  </a:rPr>
                  <a:t>gV</a:t>
                </a:r>
                <a:endParaRPr lang="en-US" altLang="en-US" sz="2200" dirty="0">
                  <a:solidFill>
                    <a:srgbClr val="FF2712"/>
                  </a:solidFill>
                  <a:latin typeface="Arial Bold" charset="0"/>
                  <a:cs typeface="Arial Bold" charset="0"/>
                  <a:sym typeface="Arial Bold" charset="0"/>
                </a:endParaRPr>
              </a:p>
            </p:txBody>
          </p:sp>
          <p:sp>
            <p:nvSpPr>
              <p:cNvPr id="15" name="Rectangle 3"/>
              <p:cNvSpPr>
                <a:spLocks/>
              </p:cNvSpPr>
              <p:nvPr/>
            </p:nvSpPr>
            <p:spPr bwMode="auto">
              <a:xfrm>
                <a:off x="0" y="0"/>
                <a:ext cx="4696" cy="1168"/>
              </a:xfrm>
              <a:prstGeom prst="rect">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tLang="en-US"/>
              </a:p>
            </p:txBody>
          </p:sp>
        </p:grpSp>
      </p:grpSp>
      <p:sp>
        <p:nvSpPr>
          <p:cNvPr id="23" name="مربع نص 22"/>
          <p:cNvSpPr txBox="1"/>
          <p:nvPr/>
        </p:nvSpPr>
        <p:spPr>
          <a:xfrm>
            <a:off x="304800" y="3352800"/>
            <a:ext cx="8458200" cy="313932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3600" dirty="0">
                <a:solidFill>
                  <a:srgbClr val="FFFF00"/>
                </a:solidFill>
                <a:latin typeface="Arial" charset="0"/>
              </a:rPr>
              <a:t>At point </a:t>
            </a:r>
            <a:r>
              <a:rPr lang="en-US" sz="3600" b="1" dirty="0">
                <a:solidFill>
                  <a:srgbClr val="FFFF00"/>
                </a:solidFill>
                <a:latin typeface="Arial" charset="0"/>
              </a:rPr>
              <a:t>C</a:t>
            </a:r>
            <a:r>
              <a:rPr lang="en-US" sz="3600" dirty="0">
                <a:solidFill>
                  <a:srgbClr val="FFFF00"/>
                </a:solidFill>
                <a:latin typeface="Arial" charset="0"/>
              </a:rPr>
              <a:t> the pressure is (P1)</a:t>
            </a:r>
          </a:p>
          <a:p>
            <a:pPr algn="ctr"/>
            <a:r>
              <a:rPr lang="en-US" sz="3600" dirty="0">
                <a:solidFill>
                  <a:srgbClr val="FFFF00"/>
                </a:solidFill>
                <a:latin typeface="Arial" charset="0"/>
              </a:rPr>
              <a:t>F</a:t>
            </a:r>
            <a:r>
              <a:rPr lang="en-US" sz="3600" baseline="-25000" dirty="0">
                <a:solidFill>
                  <a:srgbClr val="FFFF00"/>
                </a:solidFill>
                <a:latin typeface="Arial" charset="0"/>
              </a:rPr>
              <a:t>1</a:t>
            </a:r>
            <a:r>
              <a:rPr lang="en-US" sz="3600" dirty="0">
                <a:solidFill>
                  <a:srgbClr val="FFFF00"/>
                </a:solidFill>
                <a:latin typeface="Arial" charset="0"/>
              </a:rPr>
              <a:t>=P</a:t>
            </a:r>
            <a:r>
              <a:rPr lang="en-US" sz="3600" baseline="-25000" dirty="0">
                <a:solidFill>
                  <a:srgbClr val="FFFF00"/>
                </a:solidFill>
                <a:latin typeface="Arial" charset="0"/>
              </a:rPr>
              <a:t>1</a:t>
            </a:r>
            <a:r>
              <a:rPr lang="en-US" sz="3600" dirty="0">
                <a:solidFill>
                  <a:srgbClr val="FFFF00"/>
                </a:solidFill>
                <a:latin typeface="Arial" charset="0"/>
              </a:rPr>
              <a:t>A=</a:t>
            </a:r>
            <a:r>
              <a:rPr lang="el-GR" sz="3600" dirty="0">
                <a:solidFill>
                  <a:srgbClr val="FFFF00"/>
                </a:solidFill>
                <a:latin typeface="Arial" charset="0"/>
                <a:cs typeface="Arial" charset="0"/>
              </a:rPr>
              <a:t>ρ</a:t>
            </a:r>
            <a:r>
              <a:rPr lang="en-US" sz="3600" dirty="0">
                <a:solidFill>
                  <a:srgbClr val="FFFF00"/>
                </a:solidFill>
                <a:latin typeface="Arial" charset="0"/>
                <a:cs typeface="Arial" charset="0"/>
              </a:rPr>
              <a:t>g</a:t>
            </a:r>
            <a:r>
              <a:rPr lang="en-US" sz="3600" dirty="0">
                <a:solidFill>
                  <a:srgbClr val="FFFF00"/>
                </a:solidFill>
                <a:latin typeface="Arial" charset="0"/>
              </a:rPr>
              <a:t>h</a:t>
            </a:r>
            <a:r>
              <a:rPr lang="en-US" sz="3600" baseline="-25000" dirty="0">
                <a:solidFill>
                  <a:srgbClr val="FFFF00"/>
                </a:solidFill>
                <a:latin typeface="Arial" charset="0"/>
              </a:rPr>
              <a:t>1</a:t>
            </a:r>
            <a:r>
              <a:rPr lang="en-US" sz="3600" dirty="0">
                <a:solidFill>
                  <a:srgbClr val="FFFF00"/>
                </a:solidFill>
                <a:latin typeface="Arial" charset="0"/>
                <a:cs typeface="Arial" charset="0"/>
              </a:rPr>
              <a:t>A</a:t>
            </a:r>
            <a:endParaRPr lang="ar-IQ" sz="3600" dirty="0">
              <a:solidFill>
                <a:srgbClr val="FFFF00"/>
              </a:solidFill>
              <a:latin typeface="Arial" charset="0"/>
            </a:endParaRPr>
          </a:p>
          <a:p>
            <a:r>
              <a:rPr lang="en-US" sz="3600" dirty="0">
                <a:solidFill>
                  <a:srgbClr val="FFFF00"/>
                </a:solidFill>
              </a:rPr>
              <a:t>Where </a:t>
            </a:r>
            <a:r>
              <a:rPr lang="en-US" sz="3600" dirty="0">
                <a:solidFill>
                  <a:srgbClr val="FFFF00"/>
                </a:solidFill>
                <a:sym typeface="Symbol"/>
              </a:rPr>
              <a:t> is density of liquid</a:t>
            </a:r>
          </a:p>
          <a:p>
            <a:r>
              <a:rPr lang="en-US" sz="3600" dirty="0">
                <a:solidFill>
                  <a:srgbClr val="FFFF00"/>
                </a:solidFill>
                <a:sym typeface="Symbol"/>
              </a:rPr>
              <a:t>At point </a:t>
            </a:r>
            <a:r>
              <a:rPr lang="en-US" sz="3600" b="1" dirty="0">
                <a:solidFill>
                  <a:srgbClr val="FFFF00"/>
                </a:solidFill>
                <a:sym typeface="Symbol"/>
              </a:rPr>
              <a:t>B</a:t>
            </a:r>
            <a:r>
              <a:rPr lang="en-US" sz="3600" dirty="0">
                <a:solidFill>
                  <a:srgbClr val="FFFF00"/>
                </a:solidFill>
                <a:sym typeface="Symbol"/>
              </a:rPr>
              <a:t> the pressure (P2)</a:t>
            </a:r>
          </a:p>
          <a:p>
            <a:pPr algn="ctr"/>
            <a:r>
              <a:rPr lang="en-US" sz="3600" dirty="0">
                <a:solidFill>
                  <a:srgbClr val="FFFF00"/>
                </a:solidFill>
                <a:latin typeface="Arial" charset="0"/>
              </a:rPr>
              <a:t>F</a:t>
            </a:r>
            <a:r>
              <a:rPr lang="en-US" sz="3600" baseline="-25000" dirty="0">
                <a:solidFill>
                  <a:srgbClr val="FFFF00"/>
                </a:solidFill>
                <a:latin typeface="Arial" charset="0"/>
              </a:rPr>
              <a:t>2</a:t>
            </a:r>
            <a:r>
              <a:rPr lang="en-US" sz="3600" dirty="0">
                <a:solidFill>
                  <a:srgbClr val="FFFF00"/>
                </a:solidFill>
                <a:latin typeface="Arial" charset="0"/>
              </a:rPr>
              <a:t>=P</a:t>
            </a:r>
            <a:r>
              <a:rPr lang="en-US" sz="3600" baseline="-25000" dirty="0">
                <a:solidFill>
                  <a:srgbClr val="FFFF00"/>
                </a:solidFill>
                <a:latin typeface="Arial" charset="0"/>
              </a:rPr>
              <a:t>2</a:t>
            </a:r>
            <a:r>
              <a:rPr lang="en-US" sz="3600" dirty="0">
                <a:solidFill>
                  <a:srgbClr val="FFFF00"/>
                </a:solidFill>
                <a:latin typeface="Arial" charset="0"/>
              </a:rPr>
              <a:t>A=</a:t>
            </a:r>
            <a:r>
              <a:rPr lang="el-GR" sz="3600" dirty="0">
                <a:solidFill>
                  <a:srgbClr val="FFFF00"/>
                </a:solidFill>
                <a:latin typeface="Arial" charset="0"/>
                <a:cs typeface="Arial" charset="0"/>
              </a:rPr>
              <a:t>ρ</a:t>
            </a:r>
            <a:r>
              <a:rPr lang="en-US" sz="3600" dirty="0">
                <a:solidFill>
                  <a:srgbClr val="FFFF00"/>
                </a:solidFill>
                <a:latin typeface="Arial" charset="0"/>
                <a:cs typeface="Arial" charset="0"/>
              </a:rPr>
              <a:t>g</a:t>
            </a:r>
            <a:r>
              <a:rPr lang="en-US" sz="3600" dirty="0">
                <a:solidFill>
                  <a:srgbClr val="FFFF00"/>
                </a:solidFill>
                <a:latin typeface="Arial" charset="0"/>
              </a:rPr>
              <a:t>h</a:t>
            </a:r>
            <a:r>
              <a:rPr lang="en-US" sz="3600" baseline="-25000" dirty="0">
                <a:solidFill>
                  <a:srgbClr val="FFFF00"/>
                </a:solidFill>
                <a:latin typeface="Arial" charset="0"/>
              </a:rPr>
              <a:t>2</a:t>
            </a:r>
            <a:r>
              <a:rPr lang="en-US" sz="3600" dirty="0">
                <a:solidFill>
                  <a:srgbClr val="FFFF00"/>
                </a:solidFill>
                <a:latin typeface="Arial" charset="0"/>
                <a:cs typeface="Arial" charset="0"/>
              </a:rPr>
              <a:t>A</a:t>
            </a:r>
            <a:endParaRPr lang="ar-IQ" sz="3600" dirty="0">
              <a:solidFill>
                <a:srgbClr val="FFFF00"/>
              </a:solidFill>
              <a:latin typeface="Arial" charset="0"/>
            </a:endParaRPr>
          </a:p>
          <a:p>
            <a:endParaRPr lang="en-US" dirty="0"/>
          </a:p>
        </p:txBody>
      </p:sp>
      <p:pic>
        <p:nvPicPr>
          <p:cNvPr id="24" name="صوت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46012430"/>
      </p:ext>
    </p:extLst>
  </p:cSld>
  <p:clrMapOvr>
    <a:masterClrMapping/>
  </p:clrMapOvr>
  <mc:AlternateContent xmlns:mc="http://schemas.openxmlformats.org/markup-compatibility/2006" xmlns:p14="http://schemas.microsoft.com/office/powerpoint/2010/main">
    <mc:Choice Requires="p14">
      <p:transition spd="slow" p14:dur="2000" advTm="106523"/>
    </mc:Choice>
    <mc:Fallback xmlns="">
      <p:transition spd="slow" advTm="106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rchimedes princi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8896350" cy="6679236"/>
          </a:xfrm>
          <a:prstGeom prst="rect">
            <a:avLst/>
          </a:prstGeom>
          <a:noFill/>
          <a:extLst>
            <a:ext uri="{909E8E84-426E-40DD-AFC4-6F175D3DCCD1}">
              <a14:hiddenFill xmlns:a14="http://schemas.microsoft.com/office/drawing/2010/main">
                <a:solidFill>
                  <a:srgbClr val="FFFFFF"/>
                </a:solidFill>
              </a14:hiddenFill>
            </a:ext>
          </a:extLst>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99699659"/>
      </p:ext>
    </p:extLst>
  </p:cSld>
  <p:clrMapOvr>
    <a:masterClrMapping/>
  </p:clrMapOvr>
  <mc:AlternateContent xmlns:mc="http://schemas.openxmlformats.org/markup-compatibility/2006" xmlns:p14="http://schemas.microsoft.com/office/powerpoint/2010/main">
    <mc:Choice Requires="p14">
      <p:transition spd="slow" p14:dur="2000" advTm="17558"/>
    </mc:Choice>
    <mc:Fallback xmlns="">
      <p:transition spd="slow" advTm="17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228600"/>
            <a:ext cx="8229600" cy="5897563"/>
          </a:xfrm>
        </p:spPr>
        <p:txBody>
          <a:bodyPr>
            <a:normAutofit/>
          </a:bodyPr>
          <a:lstStyle/>
          <a:p>
            <a:r>
              <a:rPr lang="en-US" dirty="0" smtClean="0">
                <a:solidFill>
                  <a:srgbClr val="FFFF00"/>
                </a:solidFill>
                <a:sym typeface="Symbol"/>
              </a:rPr>
              <a:t>The total net forces are:</a:t>
            </a:r>
          </a:p>
          <a:p>
            <a:pPr marL="0" indent="0" algn="ctr">
              <a:buNone/>
              <a:defRPr/>
            </a:pPr>
            <a:r>
              <a:rPr lang="en-US" dirty="0">
                <a:solidFill>
                  <a:srgbClr val="FFFF00"/>
                </a:solidFill>
                <a:latin typeface="Arial" charset="0"/>
              </a:rPr>
              <a:t>ΔF=F</a:t>
            </a:r>
            <a:r>
              <a:rPr lang="en-US" baseline="-25000" dirty="0">
                <a:solidFill>
                  <a:srgbClr val="FFFF00"/>
                </a:solidFill>
                <a:latin typeface="Arial" charset="0"/>
              </a:rPr>
              <a:t>1</a:t>
            </a:r>
            <a:r>
              <a:rPr lang="en-US" dirty="0">
                <a:solidFill>
                  <a:srgbClr val="FFFF00"/>
                </a:solidFill>
                <a:latin typeface="Arial" charset="0"/>
              </a:rPr>
              <a:t>-F</a:t>
            </a:r>
            <a:r>
              <a:rPr lang="en-US" baseline="-25000" dirty="0">
                <a:solidFill>
                  <a:srgbClr val="FFFF00"/>
                </a:solidFill>
                <a:latin typeface="Arial" charset="0"/>
              </a:rPr>
              <a:t>2</a:t>
            </a:r>
            <a:r>
              <a:rPr lang="en-US" dirty="0">
                <a:solidFill>
                  <a:srgbClr val="FFFF00"/>
                </a:solidFill>
                <a:latin typeface="Arial" charset="0"/>
              </a:rPr>
              <a:t>=</a:t>
            </a:r>
            <a:r>
              <a:rPr lang="el-GR" dirty="0">
                <a:solidFill>
                  <a:srgbClr val="FFFF00"/>
                </a:solidFill>
                <a:latin typeface="Arial" charset="0"/>
                <a:cs typeface="Arial" charset="0"/>
              </a:rPr>
              <a:t>ρ</a:t>
            </a:r>
            <a:r>
              <a:rPr lang="en-US" dirty="0">
                <a:solidFill>
                  <a:srgbClr val="FFFF00"/>
                </a:solidFill>
                <a:latin typeface="Arial" charset="0"/>
                <a:cs typeface="Arial" charset="0"/>
              </a:rPr>
              <a:t>gh</a:t>
            </a:r>
            <a:r>
              <a:rPr lang="en-US" baseline="-25000" dirty="0">
                <a:solidFill>
                  <a:srgbClr val="FFFF00"/>
                </a:solidFill>
                <a:latin typeface="Arial" charset="0"/>
                <a:cs typeface="Arial" charset="0"/>
              </a:rPr>
              <a:t>1</a:t>
            </a:r>
            <a:r>
              <a:rPr lang="en-US" dirty="0">
                <a:solidFill>
                  <a:srgbClr val="FFFF00"/>
                </a:solidFill>
                <a:latin typeface="Arial" charset="0"/>
                <a:cs typeface="Arial" charset="0"/>
              </a:rPr>
              <a:t>A</a:t>
            </a:r>
            <a:r>
              <a:rPr lang="en-US" dirty="0">
                <a:solidFill>
                  <a:srgbClr val="FFFF00"/>
                </a:solidFill>
                <a:latin typeface="Arial" charset="0"/>
              </a:rPr>
              <a:t>-</a:t>
            </a:r>
            <a:r>
              <a:rPr lang="el-GR" dirty="0">
                <a:solidFill>
                  <a:srgbClr val="FFFF00"/>
                </a:solidFill>
                <a:latin typeface="Arial" charset="0"/>
                <a:cs typeface="Arial" charset="0"/>
              </a:rPr>
              <a:t>ρ</a:t>
            </a:r>
            <a:r>
              <a:rPr lang="en-US" dirty="0">
                <a:solidFill>
                  <a:srgbClr val="FFFF00"/>
                </a:solidFill>
                <a:latin typeface="Arial" charset="0"/>
                <a:cs typeface="Arial" charset="0"/>
              </a:rPr>
              <a:t>gh</a:t>
            </a:r>
            <a:r>
              <a:rPr lang="en-US" baseline="-25000" dirty="0">
                <a:solidFill>
                  <a:srgbClr val="FFFF00"/>
                </a:solidFill>
                <a:latin typeface="Arial" charset="0"/>
                <a:cs typeface="Arial" charset="0"/>
              </a:rPr>
              <a:t>2</a:t>
            </a:r>
            <a:r>
              <a:rPr lang="en-US" dirty="0">
                <a:solidFill>
                  <a:srgbClr val="FFFF00"/>
                </a:solidFill>
                <a:latin typeface="Arial" charset="0"/>
                <a:cs typeface="Arial" charset="0"/>
              </a:rPr>
              <a:t>A</a:t>
            </a:r>
            <a:r>
              <a:rPr lang="en-US" dirty="0">
                <a:solidFill>
                  <a:srgbClr val="FFFF00"/>
                </a:solidFill>
                <a:latin typeface="Arial" charset="0"/>
              </a:rPr>
              <a:t>=(h</a:t>
            </a:r>
            <a:r>
              <a:rPr lang="en-US" baseline="-25000" dirty="0">
                <a:solidFill>
                  <a:srgbClr val="FFFF00"/>
                </a:solidFill>
                <a:latin typeface="Arial" charset="0"/>
              </a:rPr>
              <a:t>1</a:t>
            </a:r>
            <a:r>
              <a:rPr lang="en-US" dirty="0">
                <a:solidFill>
                  <a:srgbClr val="FFFF00"/>
                </a:solidFill>
                <a:latin typeface="Arial" charset="0"/>
              </a:rPr>
              <a:t>-h</a:t>
            </a:r>
            <a:r>
              <a:rPr lang="en-US" baseline="-25000" dirty="0">
                <a:solidFill>
                  <a:srgbClr val="FFFF00"/>
                </a:solidFill>
                <a:latin typeface="Arial" charset="0"/>
              </a:rPr>
              <a:t>2</a:t>
            </a:r>
            <a:r>
              <a:rPr lang="en-US" dirty="0">
                <a:solidFill>
                  <a:srgbClr val="FFFF00"/>
                </a:solidFill>
                <a:latin typeface="Arial" charset="0"/>
              </a:rPr>
              <a:t>)</a:t>
            </a:r>
            <a:r>
              <a:rPr lang="el-GR" dirty="0">
                <a:solidFill>
                  <a:srgbClr val="FFFF00"/>
                </a:solidFill>
                <a:latin typeface="Arial" charset="0"/>
              </a:rPr>
              <a:t>ρ</a:t>
            </a:r>
            <a:r>
              <a:rPr lang="en-US" dirty="0" err="1" smtClean="0">
                <a:solidFill>
                  <a:srgbClr val="FFFF00"/>
                </a:solidFill>
                <a:latin typeface="Arial" charset="0"/>
              </a:rPr>
              <a:t>gA</a:t>
            </a:r>
            <a:endParaRPr lang="en-US" dirty="0" smtClean="0">
              <a:solidFill>
                <a:srgbClr val="FFFF00"/>
              </a:solidFill>
              <a:latin typeface="Arial" charset="0"/>
            </a:endParaRPr>
          </a:p>
          <a:p>
            <a:pPr>
              <a:defRPr/>
            </a:pPr>
            <a:r>
              <a:rPr lang="en-US" dirty="0" smtClean="0">
                <a:solidFill>
                  <a:srgbClr val="FFFF00"/>
                </a:solidFill>
                <a:latin typeface="Arial" charset="0"/>
              </a:rPr>
              <a:t>But the volume of body :</a:t>
            </a:r>
          </a:p>
          <a:p>
            <a:pPr marL="0" indent="0" algn="ctr">
              <a:buNone/>
              <a:defRPr/>
            </a:pPr>
            <a:r>
              <a:rPr lang="en-US" dirty="0">
                <a:solidFill>
                  <a:srgbClr val="FFFF00"/>
                </a:solidFill>
                <a:latin typeface="Arial" charset="0"/>
              </a:rPr>
              <a:t>V=(h</a:t>
            </a:r>
            <a:r>
              <a:rPr lang="en-US" baseline="-25000" dirty="0">
                <a:solidFill>
                  <a:srgbClr val="FFFF00"/>
                </a:solidFill>
                <a:latin typeface="Arial" charset="0"/>
              </a:rPr>
              <a:t>1</a:t>
            </a:r>
            <a:r>
              <a:rPr lang="en-US" dirty="0">
                <a:solidFill>
                  <a:srgbClr val="FFFF00"/>
                </a:solidFill>
                <a:latin typeface="Arial" charset="0"/>
              </a:rPr>
              <a:t>-h</a:t>
            </a:r>
            <a:r>
              <a:rPr lang="en-US" baseline="-25000" dirty="0">
                <a:solidFill>
                  <a:srgbClr val="FFFF00"/>
                </a:solidFill>
                <a:latin typeface="Arial" charset="0"/>
              </a:rPr>
              <a:t>2</a:t>
            </a:r>
            <a:r>
              <a:rPr lang="en-US" dirty="0">
                <a:solidFill>
                  <a:srgbClr val="FFFF00"/>
                </a:solidFill>
                <a:latin typeface="Arial" charset="0"/>
              </a:rPr>
              <a:t>)A</a:t>
            </a:r>
          </a:p>
          <a:p>
            <a:pPr marL="0" indent="0" algn="ctr">
              <a:buNone/>
              <a:defRPr/>
            </a:pPr>
            <a:r>
              <a:rPr lang="en-US" dirty="0">
                <a:solidFill>
                  <a:srgbClr val="FFFF00"/>
                </a:solidFill>
                <a:latin typeface="Arial" charset="0"/>
              </a:rPr>
              <a:t>ΔF=V</a:t>
            </a:r>
            <a:r>
              <a:rPr lang="el-GR" dirty="0">
                <a:solidFill>
                  <a:srgbClr val="FFFF00"/>
                </a:solidFill>
                <a:latin typeface="Arial" charset="0"/>
                <a:cs typeface="Arial" charset="0"/>
              </a:rPr>
              <a:t>ρ</a:t>
            </a:r>
            <a:r>
              <a:rPr lang="en-US" dirty="0">
                <a:solidFill>
                  <a:srgbClr val="FFFF00"/>
                </a:solidFill>
                <a:latin typeface="Arial" charset="0"/>
                <a:cs typeface="Arial" charset="0"/>
              </a:rPr>
              <a:t>g</a:t>
            </a:r>
            <a:endParaRPr lang="ar-IQ" dirty="0">
              <a:solidFill>
                <a:srgbClr val="FFFF00"/>
              </a:solidFill>
              <a:latin typeface="Arial" charset="0"/>
              <a:cs typeface="Arial" charset="0"/>
            </a:endParaRPr>
          </a:p>
          <a:p>
            <a:pPr marL="0" indent="0" algn="ctr">
              <a:buNone/>
              <a:defRPr/>
            </a:pPr>
            <a:r>
              <a:rPr lang="en-US" dirty="0">
                <a:solidFill>
                  <a:srgbClr val="FFFF00"/>
                </a:solidFill>
                <a:latin typeface="Arial" charset="0"/>
                <a:cs typeface="Arial" charset="0"/>
              </a:rPr>
              <a:t>m=</a:t>
            </a:r>
            <a:r>
              <a:rPr lang="el-GR" dirty="0">
                <a:solidFill>
                  <a:srgbClr val="FFFF00"/>
                </a:solidFill>
                <a:latin typeface="Arial" charset="0"/>
                <a:cs typeface="Arial" charset="0"/>
              </a:rPr>
              <a:t>ρ</a:t>
            </a:r>
            <a:r>
              <a:rPr lang="en-US" dirty="0">
                <a:solidFill>
                  <a:srgbClr val="FFFF00"/>
                </a:solidFill>
                <a:latin typeface="Arial" charset="0"/>
                <a:cs typeface="Arial" charset="0"/>
              </a:rPr>
              <a:t>V</a:t>
            </a:r>
          </a:p>
          <a:p>
            <a:pPr marL="0" indent="0" algn="ctr">
              <a:buNone/>
              <a:defRPr/>
            </a:pPr>
            <a:r>
              <a:rPr lang="en-US" dirty="0" smtClean="0">
                <a:solidFill>
                  <a:srgbClr val="FFFF00"/>
                </a:solidFill>
                <a:latin typeface="Arial" charset="0"/>
                <a:cs typeface="Arial" charset="0"/>
              </a:rPr>
              <a:t>ΔF=mg</a:t>
            </a:r>
            <a:endParaRPr lang="ar-SA" dirty="0" smtClean="0">
              <a:solidFill>
                <a:srgbClr val="FFFF00"/>
              </a:solidFill>
              <a:latin typeface="Arial" charset="0"/>
              <a:cs typeface="Arial" charset="0"/>
            </a:endParaRPr>
          </a:p>
          <a:p>
            <a:pPr>
              <a:defRPr/>
            </a:pPr>
            <a:r>
              <a:rPr lang="en-US" b="1" dirty="0">
                <a:solidFill>
                  <a:srgbClr val="FFFF00"/>
                </a:solidFill>
                <a:latin typeface="Arial Narrow" pitchFamily="34" charset="0"/>
                <a:cs typeface="Times New Roman" pitchFamily="18" charset="0"/>
              </a:rPr>
              <a:t>Buoyant Force	= Weight of fluid displaced</a:t>
            </a:r>
            <a:endParaRPr lang="en-US" b="1" dirty="0">
              <a:solidFill>
                <a:srgbClr val="FFFF00"/>
              </a:solidFill>
            </a:endParaRPr>
          </a:p>
          <a:p>
            <a:pPr>
              <a:defRPr/>
            </a:pPr>
            <a:endParaRPr lang="ar-IQ" dirty="0">
              <a:solidFill>
                <a:srgbClr val="FFFF00"/>
              </a:solidFill>
              <a:latin typeface="Arial" charset="0"/>
            </a:endParaRPr>
          </a:p>
          <a:p>
            <a:pPr algn="r" rtl="1">
              <a:defRPr/>
            </a:pPr>
            <a:endParaRPr lang="ar-IQ" b="1" dirty="0">
              <a:solidFill>
                <a:srgbClr val="FFFF00"/>
              </a:solidFill>
              <a:latin typeface="Times New Roman" pitchFamily="18" charset="0"/>
            </a:endParaRPr>
          </a:p>
          <a:p>
            <a:endParaRPr lang="en-US" dirty="0" smtClean="0">
              <a:sym typeface="Symbol"/>
            </a:endParaRPr>
          </a:p>
          <a:p>
            <a:endParaRPr lang="en-US" dirty="0"/>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64402240"/>
      </p:ext>
    </p:extLst>
  </p:cSld>
  <p:clrMapOvr>
    <a:masterClrMapping/>
  </p:clrMapOvr>
  <mc:AlternateContent xmlns:mc="http://schemas.openxmlformats.org/markup-compatibility/2006" xmlns:p14="http://schemas.microsoft.com/office/powerpoint/2010/main">
    <mc:Choice Requires="p14">
      <p:transition spd="slow" p14:dur="2000" advTm="620"/>
    </mc:Choice>
    <mc:Fallback xmlns="">
      <p:transition spd="slow" advTm="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p:nvPr/>
        </p:nvSpPr>
        <p:spPr>
          <a:xfrm>
            <a:off x="381000" y="88880"/>
            <a:ext cx="8458200" cy="640175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dirty="0" smtClean="0"/>
              <a:t>Buoyancy          </a:t>
            </a:r>
            <a:r>
              <a:rPr lang="en-US" sz="2800" dirty="0" err="1" smtClean="0"/>
              <a:t>F</a:t>
            </a:r>
            <a:r>
              <a:rPr lang="en-US" sz="2800" baseline="-25000" dirty="0" err="1" smtClean="0"/>
              <a:t>b</a:t>
            </a:r>
            <a:r>
              <a:rPr lang="en-US" sz="2800" dirty="0" smtClean="0"/>
              <a:t>                        </a:t>
            </a:r>
            <a:r>
              <a:rPr lang="en-US" sz="2800" dirty="0" err="1" smtClean="0"/>
              <a:t>F</a:t>
            </a:r>
            <a:r>
              <a:rPr lang="en-US" sz="2800" baseline="-25000" dirty="0" err="1" smtClean="0"/>
              <a:t>b</a:t>
            </a:r>
            <a:r>
              <a:rPr lang="en-US" sz="2800" dirty="0" smtClean="0"/>
              <a:t>=</a:t>
            </a:r>
            <a:r>
              <a:rPr lang="en-US" sz="2800" dirty="0" err="1" smtClean="0"/>
              <a:t>m</a:t>
            </a:r>
            <a:r>
              <a:rPr lang="en-US" sz="2800" baseline="-25000" dirty="0" err="1" smtClean="0"/>
              <a:t>ld</a:t>
            </a:r>
            <a:r>
              <a:rPr lang="en-US" sz="2800" dirty="0" smtClean="0"/>
              <a:t>  . g    </a:t>
            </a:r>
          </a:p>
          <a:p>
            <a:r>
              <a:rPr lang="en-US" sz="2800" dirty="0" smtClean="0"/>
              <a:t>where   </a:t>
            </a:r>
            <a:r>
              <a:rPr lang="en-US" sz="2800" dirty="0" err="1" smtClean="0"/>
              <a:t>ld</a:t>
            </a:r>
            <a:r>
              <a:rPr lang="en-US" sz="2800" dirty="0" smtClean="0"/>
              <a:t> : liquid being displaced </a:t>
            </a:r>
          </a:p>
          <a:p>
            <a:endParaRPr lang="en-US" sz="2800" dirty="0" smtClean="0"/>
          </a:p>
          <a:p>
            <a:r>
              <a:rPr lang="en-US" sz="2800" dirty="0" smtClean="0"/>
              <a:t>Body’s weight    W                      W= </a:t>
            </a:r>
            <a:r>
              <a:rPr lang="en-US" sz="2800" dirty="0" err="1" smtClean="0"/>
              <a:t>m</a:t>
            </a:r>
            <a:r>
              <a:rPr lang="en-US" sz="2800" baseline="-25000" dirty="0" err="1" smtClean="0"/>
              <a:t>b</a:t>
            </a:r>
            <a:r>
              <a:rPr lang="en-US" sz="2800" dirty="0" err="1" smtClean="0"/>
              <a:t>.g</a:t>
            </a:r>
            <a:r>
              <a:rPr lang="en-US" sz="2800" dirty="0" smtClean="0"/>
              <a:t>                     </a:t>
            </a:r>
          </a:p>
          <a:p>
            <a:r>
              <a:rPr lang="en-US" sz="2800" dirty="0" smtClean="0"/>
              <a:t>b: body</a:t>
            </a:r>
          </a:p>
          <a:p>
            <a:endParaRPr lang="en-US" sz="2800" dirty="0" smtClean="0"/>
          </a:p>
          <a:p>
            <a:r>
              <a:rPr lang="en-US" sz="2800" dirty="0" smtClean="0"/>
              <a:t>                  floating                                      sinking </a:t>
            </a:r>
          </a:p>
          <a:p>
            <a:r>
              <a:rPr lang="en-US" sz="2800" dirty="0"/>
              <a:t> </a:t>
            </a:r>
            <a:r>
              <a:rPr lang="en-US" sz="2800" dirty="0" smtClean="0"/>
              <a:t>                       </a:t>
            </a:r>
            <a:r>
              <a:rPr lang="en-US" sz="2800" dirty="0" err="1" smtClean="0"/>
              <a:t>F</a:t>
            </a:r>
            <a:r>
              <a:rPr lang="en-US" sz="2800" baseline="-25000" dirty="0" err="1" smtClean="0"/>
              <a:t>b</a:t>
            </a:r>
            <a:r>
              <a:rPr lang="en-US" sz="2800" dirty="0" smtClean="0"/>
              <a:t>=W                                      </a:t>
            </a:r>
            <a:r>
              <a:rPr lang="en-US" sz="2800" dirty="0" err="1" smtClean="0"/>
              <a:t>F</a:t>
            </a:r>
            <a:r>
              <a:rPr lang="en-US" sz="2800" baseline="-25000" dirty="0" err="1" smtClean="0"/>
              <a:t>b</a:t>
            </a:r>
            <a:r>
              <a:rPr lang="en-US" sz="2800" dirty="0" smtClean="0">
                <a:sym typeface="Symbol"/>
              </a:rPr>
              <a:t> W</a:t>
            </a:r>
          </a:p>
          <a:p>
            <a:r>
              <a:rPr lang="en-US" sz="2800" dirty="0">
                <a:sym typeface="Symbol"/>
              </a:rPr>
              <a:t> </a:t>
            </a:r>
            <a:r>
              <a:rPr lang="en-US" sz="2800" dirty="0" smtClean="0">
                <a:sym typeface="Symbol"/>
              </a:rPr>
              <a:t>                    </a:t>
            </a:r>
            <a:r>
              <a:rPr lang="en-US" sz="2800" dirty="0" err="1" smtClean="0">
                <a:sym typeface="Symbol"/>
              </a:rPr>
              <a:t>m</a:t>
            </a:r>
            <a:r>
              <a:rPr lang="en-US" sz="2800" baseline="-25000" dirty="0" err="1" smtClean="0">
                <a:sym typeface="Symbol"/>
              </a:rPr>
              <a:t>ld</a:t>
            </a:r>
            <a:r>
              <a:rPr lang="en-US" sz="2800" dirty="0" err="1" smtClean="0">
                <a:sym typeface="Symbol"/>
              </a:rPr>
              <a:t>.g</a:t>
            </a:r>
            <a:r>
              <a:rPr lang="en-US" sz="2800" dirty="0" smtClean="0">
                <a:sym typeface="Symbol"/>
              </a:rPr>
              <a:t>  = </a:t>
            </a:r>
            <a:r>
              <a:rPr lang="en-US" sz="2800" dirty="0" err="1" smtClean="0">
                <a:sym typeface="Symbol"/>
              </a:rPr>
              <a:t>m</a:t>
            </a:r>
            <a:r>
              <a:rPr lang="en-US" sz="2800" baseline="-25000" dirty="0" err="1" smtClean="0">
                <a:sym typeface="Symbol"/>
              </a:rPr>
              <a:t>b</a:t>
            </a:r>
            <a:r>
              <a:rPr lang="en-US" sz="2800" dirty="0" smtClean="0">
                <a:sym typeface="Symbol"/>
              </a:rPr>
              <a:t> .g                      </a:t>
            </a:r>
            <a:r>
              <a:rPr lang="en-US" sz="2800" dirty="0" err="1" smtClean="0">
                <a:sym typeface="Symbol"/>
              </a:rPr>
              <a:t>m</a:t>
            </a:r>
            <a:r>
              <a:rPr lang="en-US" sz="2800" baseline="-25000" dirty="0" err="1" smtClean="0">
                <a:sym typeface="Symbol"/>
              </a:rPr>
              <a:t>ld</a:t>
            </a:r>
            <a:r>
              <a:rPr lang="en-US" sz="2800" dirty="0" err="1" smtClean="0">
                <a:sym typeface="Symbol"/>
              </a:rPr>
              <a:t>.g</a:t>
            </a:r>
            <a:r>
              <a:rPr lang="en-US" sz="2800" dirty="0" smtClean="0">
                <a:sym typeface="Symbol"/>
              </a:rPr>
              <a:t>  </a:t>
            </a:r>
            <a:r>
              <a:rPr lang="en-US" sz="2800" dirty="0" err="1" smtClean="0">
                <a:sym typeface="Symbol"/>
              </a:rPr>
              <a:t>m</a:t>
            </a:r>
            <a:r>
              <a:rPr lang="en-US" sz="2800" baseline="-25000" dirty="0" err="1" smtClean="0">
                <a:sym typeface="Symbol"/>
              </a:rPr>
              <a:t>b</a:t>
            </a:r>
            <a:r>
              <a:rPr lang="en-US" sz="2800" baseline="-25000" dirty="0" smtClean="0">
                <a:sym typeface="Symbol"/>
              </a:rPr>
              <a:t> </a:t>
            </a:r>
            <a:r>
              <a:rPr lang="en-US" sz="2800" dirty="0" smtClean="0">
                <a:sym typeface="Symbol"/>
              </a:rPr>
              <a:t>. g </a:t>
            </a:r>
          </a:p>
          <a:p>
            <a:r>
              <a:rPr lang="en-US" sz="2800" dirty="0">
                <a:sym typeface="Symbol"/>
              </a:rPr>
              <a:t> </a:t>
            </a:r>
            <a:r>
              <a:rPr lang="en-US" sz="2800" dirty="0" smtClean="0">
                <a:sym typeface="Symbol"/>
              </a:rPr>
              <a:t>         </a:t>
            </a:r>
          </a:p>
          <a:p>
            <a:r>
              <a:rPr lang="en-US" sz="2800" dirty="0">
                <a:sym typeface="Symbol"/>
              </a:rPr>
              <a:t> </a:t>
            </a:r>
            <a:r>
              <a:rPr lang="en-US" sz="2800" dirty="0" smtClean="0">
                <a:sym typeface="Symbol"/>
              </a:rPr>
              <a:t>                  </a:t>
            </a:r>
            <a:r>
              <a:rPr lang="en-US" sz="2800" baseline="-25000" dirty="0" err="1" smtClean="0">
                <a:sym typeface="Symbol"/>
              </a:rPr>
              <a:t>ld</a:t>
            </a:r>
            <a:r>
              <a:rPr lang="en-US" sz="2800" dirty="0" smtClean="0">
                <a:sym typeface="Symbol"/>
              </a:rPr>
              <a:t> </a:t>
            </a:r>
            <a:r>
              <a:rPr lang="en-US" sz="2800" dirty="0" err="1" smtClean="0">
                <a:sym typeface="Symbol"/>
              </a:rPr>
              <a:t>V</a:t>
            </a:r>
            <a:r>
              <a:rPr lang="en-US" sz="2800" baseline="-25000" dirty="0" err="1" smtClean="0">
                <a:sym typeface="Symbol"/>
              </a:rPr>
              <a:t>ld</a:t>
            </a:r>
            <a:r>
              <a:rPr lang="en-US" sz="2800" baseline="-25000" dirty="0" smtClean="0">
                <a:sym typeface="Symbol"/>
              </a:rPr>
              <a:t> </a:t>
            </a:r>
            <a:r>
              <a:rPr lang="en-US" sz="2800" dirty="0" smtClean="0">
                <a:sym typeface="Symbol"/>
              </a:rPr>
              <a:t>  = b . </a:t>
            </a:r>
            <a:r>
              <a:rPr lang="en-US" sz="2800" dirty="0" err="1" smtClean="0">
                <a:sym typeface="Symbol"/>
              </a:rPr>
              <a:t>V</a:t>
            </a:r>
            <a:r>
              <a:rPr lang="en-US" sz="2800" baseline="-25000" dirty="0" err="1" smtClean="0">
                <a:sym typeface="Symbol"/>
              </a:rPr>
              <a:t>b</a:t>
            </a:r>
            <a:r>
              <a:rPr lang="en-US" sz="2800" baseline="-25000" dirty="0" smtClean="0">
                <a:sym typeface="Symbol"/>
              </a:rPr>
              <a:t>  </a:t>
            </a:r>
            <a:r>
              <a:rPr lang="en-US" sz="2800" dirty="0" smtClean="0">
                <a:sym typeface="Symbol"/>
              </a:rPr>
              <a:t>                      </a:t>
            </a:r>
            <a:r>
              <a:rPr lang="en-US" sz="2800" baseline="-25000" dirty="0" err="1" smtClean="0">
                <a:sym typeface="Symbol"/>
              </a:rPr>
              <a:t>ld</a:t>
            </a:r>
            <a:r>
              <a:rPr lang="en-US" sz="2800" dirty="0" smtClean="0">
                <a:sym typeface="Symbol"/>
              </a:rPr>
              <a:t>   </a:t>
            </a:r>
            <a:r>
              <a:rPr lang="en-US" sz="2800" baseline="-25000" dirty="0" smtClean="0">
                <a:sym typeface="Symbol"/>
              </a:rPr>
              <a:t>b</a:t>
            </a:r>
          </a:p>
          <a:p>
            <a:r>
              <a:rPr lang="en-US" sz="2800" dirty="0" smtClean="0">
                <a:sym typeface="Symbol"/>
              </a:rPr>
              <a:t>    </a:t>
            </a:r>
          </a:p>
          <a:p>
            <a:r>
              <a:rPr lang="en-US" sz="2800" dirty="0">
                <a:sym typeface="Symbol"/>
              </a:rPr>
              <a:t> </a:t>
            </a:r>
            <a:r>
              <a:rPr lang="en-US" sz="2800" dirty="0" smtClean="0">
                <a:sym typeface="Symbol"/>
              </a:rPr>
              <a:t>                as   </a:t>
            </a:r>
            <a:r>
              <a:rPr lang="en-US" sz="2800" dirty="0" err="1" smtClean="0">
                <a:sym typeface="Symbol"/>
              </a:rPr>
              <a:t>V</a:t>
            </a:r>
            <a:r>
              <a:rPr lang="en-US" sz="2800" baseline="-25000" dirty="0" err="1" smtClean="0">
                <a:sym typeface="Symbol"/>
              </a:rPr>
              <a:t>ld</a:t>
            </a:r>
            <a:r>
              <a:rPr lang="en-US" sz="2800" dirty="0" smtClean="0">
                <a:sym typeface="Symbol"/>
              </a:rPr>
              <a:t>  </a:t>
            </a:r>
            <a:r>
              <a:rPr lang="en-US" sz="2800" dirty="0" err="1" smtClean="0">
                <a:sym typeface="Symbol"/>
              </a:rPr>
              <a:t>V</a:t>
            </a:r>
            <a:r>
              <a:rPr lang="en-US" sz="2800" baseline="-25000" dirty="0" err="1" smtClean="0">
                <a:sym typeface="Symbol"/>
              </a:rPr>
              <a:t>b</a:t>
            </a:r>
            <a:r>
              <a:rPr lang="en-US" sz="2800" baseline="-25000" dirty="0" smtClean="0">
                <a:sym typeface="Symbol"/>
              </a:rPr>
              <a:t> </a:t>
            </a:r>
            <a:r>
              <a:rPr lang="en-US" sz="2800" dirty="0" smtClean="0">
                <a:sym typeface="Symbol"/>
              </a:rPr>
              <a:t>                        </a:t>
            </a:r>
          </a:p>
          <a:p>
            <a:r>
              <a:rPr lang="en-US" sz="2800" dirty="0">
                <a:sym typeface="Symbol"/>
              </a:rPr>
              <a:t> </a:t>
            </a:r>
            <a:r>
              <a:rPr lang="en-US" sz="2800" dirty="0" smtClean="0">
                <a:sym typeface="Symbol"/>
              </a:rPr>
              <a:t>                         </a:t>
            </a:r>
            <a:r>
              <a:rPr lang="en-US" sz="2800" baseline="-25000" dirty="0" err="1" smtClean="0">
                <a:sym typeface="Symbol"/>
              </a:rPr>
              <a:t>ld</a:t>
            </a:r>
            <a:r>
              <a:rPr lang="en-US" sz="2800" dirty="0" smtClean="0">
                <a:sym typeface="Symbol"/>
              </a:rPr>
              <a:t> </a:t>
            </a:r>
            <a:r>
              <a:rPr lang="en-US" sz="2800" dirty="0">
                <a:sym typeface="Symbol"/>
              </a:rPr>
              <a:t> </a:t>
            </a:r>
            <a:r>
              <a:rPr lang="en-US" sz="2800" dirty="0" smtClean="0">
                <a:sym typeface="Symbol"/>
              </a:rPr>
              <a:t></a:t>
            </a:r>
            <a:r>
              <a:rPr lang="en-US" sz="2800" baseline="-25000" dirty="0" smtClean="0">
                <a:sym typeface="Symbol"/>
              </a:rPr>
              <a:t>b</a:t>
            </a:r>
            <a:r>
              <a:rPr lang="en-US" sz="2800" dirty="0" smtClean="0">
                <a:sym typeface="Symbol"/>
              </a:rPr>
              <a:t>                                  </a:t>
            </a:r>
            <a:r>
              <a:rPr lang="en-US" sz="2800" baseline="-25000" dirty="0" err="1" smtClean="0">
                <a:sym typeface="Symbol"/>
              </a:rPr>
              <a:t>ld</a:t>
            </a:r>
            <a:r>
              <a:rPr lang="en-US" sz="2800" baseline="-25000" dirty="0" smtClean="0">
                <a:sym typeface="Symbol"/>
              </a:rPr>
              <a:t> </a:t>
            </a:r>
            <a:r>
              <a:rPr lang="en-US" sz="2800" dirty="0" smtClean="0">
                <a:sym typeface="Symbol"/>
              </a:rPr>
              <a:t></a:t>
            </a:r>
            <a:r>
              <a:rPr lang="en-US" sz="2800" dirty="0">
                <a:sym typeface="Symbol"/>
              </a:rPr>
              <a:t> </a:t>
            </a:r>
            <a:r>
              <a:rPr lang="en-US" sz="2800" dirty="0" smtClean="0">
                <a:sym typeface="Symbol"/>
              </a:rPr>
              <a:t></a:t>
            </a:r>
            <a:r>
              <a:rPr lang="en-US" sz="2800" baseline="-25000" dirty="0" smtClean="0">
                <a:sym typeface="Symbol"/>
              </a:rPr>
              <a:t>b</a:t>
            </a:r>
            <a:endParaRPr lang="en-US" sz="2800" baseline="-25000" dirty="0"/>
          </a:p>
          <a:p>
            <a:r>
              <a:rPr lang="en-US" dirty="0" smtClean="0"/>
              <a:t>  </a:t>
            </a:r>
            <a:endParaRPr lang="en-US" dirty="0"/>
          </a:p>
        </p:txBody>
      </p:sp>
      <p:cxnSp>
        <p:nvCxnSpPr>
          <p:cNvPr id="7" name="رابط كسهم مستقيم 6"/>
          <p:cNvCxnSpPr/>
          <p:nvPr/>
        </p:nvCxnSpPr>
        <p:spPr>
          <a:xfrm>
            <a:off x="3429000" y="381000"/>
            <a:ext cx="990600" cy="0"/>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 name="رابط كسهم مستقيم 7"/>
          <p:cNvCxnSpPr/>
          <p:nvPr/>
        </p:nvCxnSpPr>
        <p:spPr>
          <a:xfrm>
            <a:off x="3505200" y="1676400"/>
            <a:ext cx="990600" cy="0"/>
          </a:xfrm>
          <a:prstGeom prst="straightConnector1">
            <a:avLst/>
          </a:prstGeom>
          <a:ln w="412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flipH="1">
            <a:off x="7363691" y="3505200"/>
            <a:ext cx="457200" cy="45720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flipH="1">
            <a:off x="6241473" y="3505200"/>
            <a:ext cx="457200" cy="45720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flipH="1">
            <a:off x="3733800" y="3505200"/>
            <a:ext cx="457200" cy="45720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flipH="1">
            <a:off x="2590800" y="3560618"/>
            <a:ext cx="457200" cy="45720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21196958"/>
      </p:ext>
    </p:extLst>
  </p:cSld>
  <p:clrMapOvr>
    <a:masterClrMapping/>
  </p:clrMapOvr>
  <mc:AlternateContent xmlns:mc="http://schemas.openxmlformats.org/markup-compatibility/2006" xmlns:p14="http://schemas.microsoft.com/office/powerpoint/2010/main">
    <mc:Choice Requires="p14">
      <p:transition spd="slow" p14:dur="2000" advTm="182657"/>
    </mc:Choice>
    <mc:Fallback xmlns="">
      <p:transition spd="slow" advTm="182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uoyant force animation &lt;ul&gt;&lt;li&gt;Buoyancy animation:  buoyant force animation &lt;/li&gt;&lt;/ul&gt;&lt;ul&gt;&lt;li&gt;Density of water = 1g/ml S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8839198" cy="66294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33542418"/>
      </p:ext>
    </p:extLst>
  </p:cSld>
  <p:clrMapOvr>
    <a:masterClrMapping/>
  </p:clrMapOvr>
  <mc:AlternateContent xmlns:mc="http://schemas.openxmlformats.org/markup-compatibility/2006" xmlns:p14="http://schemas.microsoft.com/office/powerpoint/2010/main">
    <mc:Choice Requires="p14">
      <p:transition spd="slow" p14:dur="2000" advTm="38238"/>
    </mc:Choice>
    <mc:Fallback xmlns="">
      <p:transition spd="slow" advTm="38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579652"/>
            <a:ext cx="8442325" cy="243205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2400" b="1" dirty="0">
                <a:solidFill>
                  <a:schemeClr val="tx2">
                    <a:lumMod val="10000"/>
                  </a:schemeClr>
                </a:solidFill>
              </a:rPr>
              <a:t>1. The weight of the rock in air is 0.85N. When it is completely submerged in water, its weight is 0.45N. What is the buoyant force acting on the rock when it is completely submerged in the water ?</a:t>
            </a:r>
          </a:p>
          <a:p>
            <a:pPr>
              <a:defRPr/>
            </a:pPr>
            <a:endParaRPr lang="en-US" sz="2800" b="1" dirty="0">
              <a:solidFill>
                <a:srgbClr val="0000FF"/>
              </a:solidFill>
            </a:endParaRPr>
          </a:p>
          <a:p>
            <a:pPr>
              <a:defRPr/>
            </a:pPr>
            <a:r>
              <a:rPr lang="en-US" sz="2800" b="1" dirty="0">
                <a:solidFill>
                  <a:srgbClr val="3366FF"/>
                </a:solidFill>
              </a:rPr>
              <a:t> </a:t>
            </a:r>
          </a:p>
        </p:txBody>
      </p:sp>
      <p:sp>
        <p:nvSpPr>
          <p:cNvPr id="3" name="Text Box 9"/>
          <p:cNvSpPr txBox="1">
            <a:spLocks noChangeArrowheads="1"/>
          </p:cNvSpPr>
          <p:nvPr/>
        </p:nvSpPr>
        <p:spPr bwMode="auto">
          <a:xfrm>
            <a:off x="0" y="3011702"/>
            <a:ext cx="8686800" cy="244316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spcBef>
                <a:spcPct val="50000"/>
              </a:spcBef>
              <a:defRPr/>
            </a:pPr>
            <a:r>
              <a:rPr lang="en-US" sz="2800" b="1" dirty="0">
                <a:solidFill>
                  <a:schemeClr val="tx2">
                    <a:lumMod val="10000"/>
                  </a:schemeClr>
                </a:solidFill>
              </a:rPr>
              <a:t>Solution  :</a:t>
            </a:r>
          </a:p>
          <a:p>
            <a:pPr>
              <a:spcBef>
                <a:spcPct val="50000"/>
              </a:spcBef>
              <a:defRPr/>
            </a:pPr>
            <a:r>
              <a:rPr lang="en-US" sz="2800" b="1" dirty="0">
                <a:solidFill>
                  <a:schemeClr val="tx2">
                    <a:lumMod val="10000"/>
                  </a:schemeClr>
                </a:solidFill>
              </a:rPr>
              <a:t>Buoyant force = Actual weight – Apparent weight</a:t>
            </a:r>
          </a:p>
          <a:p>
            <a:pPr>
              <a:spcBef>
                <a:spcPct val="50000"/>
              </a:spcBef>
              <a:defRPr/>
            </a:pPr>
            <a:r>
              <a:rPr lang="en-US" sz="2800" b="1" dirty="0">
                <a:solidFill>
                  <a:schemeClr val="tx2">
                    <a:lumMod val="10000"/>
                  </a:schemeClr>
                </a:solidFill>
              </a:rPr>
              <a:t>                       = 0.85 – 0.45</a:t>
            </a:r>
          </a:p>
          <a:p>
            <a:pPr>
              <a:spcBef>
                <a:spcPct val="50000"/>
              </a:spcBef>
              <a:defRPr/>
            </a:pPr>
            <a:r>
              <a:rPr lang="en-US" sz="2800" b="1" dirty="0">
                <a:solidFill>
                  <a:schemeClr val="tx2">
                    <a:lumMod val="10000"/>
                  </a:schemeClr>
                </a:solidFill>
              </a:rPr>
              <a:t>                       = 0.4N</a:t>
            </a:r>
          </a:p>
        </p:txBody>
      </p:sp>
      <p:sp>
        <p:nvSpPr>
          <p:cNvPr id="4" name="TextBox 3"/>
          <p:cNvSpPr txBox="1"/>
          <p:nvPr/>
        </p:nvSpPr>
        <p:spPr>
          <a:xfrm>
            <a:off x="136524" y="36800"/>
            <a:ext cx="1662113" cy="52387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2800" b="1" i="1" dirty="0">
                <a:solidFill>
                  <a:schemeClr val="tx2">
                    <a:lumMod val="10000"/>
                  </a:schemeClr>
                </a:solidFill>
              </a:rPr>
              <a:t>Example</a:t>
            </a: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32212581"/>
      </p:ext>
    </p:extLst>
  </p:cSld>
  <p:clrMapOvr>
    <a:masterClrMapping/>
  </p:clrMapOvr>
  <mc:AlternateContent xmlns:mc="http://schemas.openxmlformats.org/markup-compatibility/2006" xmlns:p14="http://schemas.microsoft.com/office/powerpoint/2010/main">
    <mc:Choice Requires="p14">
      <p:transition spd="slow" p14:dur="2000" advTm="22359"/>
    </mc:Choice>
    <mc:Fallback xmlns="">
      <p:transition spd="slow" advTm="22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ChangeArrowheads="1"/>
          </p:cNvSpPr>
          <p:nvPr/>
        </p:nvSpPr>
        <p:spPr bwMode="auto">
          <a:xfrm>
            <a:off x="7205663" y="838200"/>
            <a:ext cx="1752600" cy="1828800"/>
          </a:xfrm>
          <a:prstGeom prst="rect">
            <a:avLst/>
          </a:prstGeom>
          <a:solidFill>
            <a:srgbClr val="E6F3FA"/>
          </a:solidFill>
          <a:ln>
            <a:noFill/>
          </a:ln>
          <a:extLst>
            <a:ext uri="{91240B29-F687-4F45-9708-019B960494DF}">
              <a14:hiddenLine xmlns:a14="http://schemas.microsoft.com/office/drawing/2010/main" w="38100" algn="ctr">
                <a:solidFill>
                  <a:srgbClr val="000000"/>
                </a:solidFill>
                <a:round/>
                <a:headEnd/>
                <a:tailEnd/>
              </a14:hiddenLine>
            </a:ext>
          </a:extLst>
        </p:spPr>
        <p:txBody>
          <a:bodyPr/>
          <a:lstStyle/>
          <a:p>
            <a:endParaRPr lang="en-US"/>
          </a:p>
        </p:txBody>
      </p:sp>
      <p:sp>
        <p:nvSpPr>
          <p:cNvPr id="28675" name="Title 1"/>
          <p:cNvSpPr>
            <a:spLocks noGrp="1"/>
          </p:cNvSpPr>
          <p:nvPr>
            <p:ph type="title"/>
          </p:nvPr>
        </p:nvSpPr>
        <p:spPr>
          <a:xfrm>
            <a:off x="-914400" y="457200"/>
            <a:ext cx="8686800" cy="1311275"/>
          </a:xfrm>
        </p:spPr>
        <p:txBody>
          <a:bodyPr/>
          <a:lstStyle/>
          <a:p>
            <a:r>
              <a:rPr lang="en-US" sz="2000" dirty="0" smtClean="0"/>
              <a:t>When an object is submerged in a fluid, there is a </a:t>
            </a:r>
            <a:r>
              <a:rPr lang="en-US" sz="2000" b="1" dirty="0" smtClean="0"/>
              <a:t>buoyant force</a:t>
            </a:r>
            <a:r>
              <a:rPr lang="en-US" sz="2000" dirty="0" smtClean="0"/>
              <a:t>. </a:t>
            </a:r>
            <a:br>
              <a:rPr lang="en-US" sz="2000" dirty="0" smtClean="0"/>
            </a:br>
            <a:r>
              <a:rPr lang="en-US" sz="2000" dirty="0" smtClean="0"/>
              <a:t>An object of 7N weigh submerged in a fluid is hanged by a rope, </a:t>
            </a:r>
            <a:br>
              <a:rPr lang="en-US" sz="2000" dirty="0" smtClean="0"/>
            </a:br>
            <a:r>
              <a:rPr lang="en-US" sz="2000" dirty="0" smtClean="0"/>
              <a:t>which has a tension of 5 N. What is the buoyant force?</a:t>
            </a:r>
            <a:br>
              <a:rPr lang="en-US" sz="2000" dirty="0" smtClean="0"/>
            </a:br>
            <a:endParaRPr lang="en-US" sz="2000" dirty="0" smtClean="0"/>
          </a:p>
        </p:txBody>
      </p:sp>
      <p:sp>
        <p:nvSpPr>
          <p:cNvPr id="28676" name="TextBox 3"/>
          <p:cNvSpPr txBox="1">
            <a:spLocks noChangeArrowheads="1"/>
          </p:cNvSpPr>
          <p:nvPr/>
        </p:nvSpPr>
        <p:spPr bwMode="auto">
          <a:xfrm>
            <a:off x="228600" y="1600200"/>
            <a:ext cx="8534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lvl="1" eaLnBrk="1" hangingPunct="1">
              <a:spcBef>
                <a:spcPts val="600"/>
              </a:spcBef>
              <a:spcAft>
                <a:spcPts val="600"/>
              </a:spcAft>
            </a:pPr>
            <a:r>
              <a:rPr lang="en-US" sz="2000"/>
              <a:t>(1) 1 N downward	(2) 1 N upward	(3) 2 N downward</a:t>
            </a:r>
          </a:p>
          <a:p>
            <a:pPr eaLnBrk="1" hangingPunct="1">
              <a:spcBef>
                <a:spcPts val="600"/>
              </a:spcBef>
              <a:spcAft>
                <a:spcPts val="600"/>
              </a:spcAft>
            </a:pPr>
            <a:r>
              <a:rPr lang="en-US" sz="2000"/>
              <a:t>(4) 2 N upward	(5) 5 N downward	(6) 5 N upward</a:t>
            </a:r>
          </a:p>
          <a:p>
            <a:pPr eaLnBrk="1" hangingPunct="1">
              <a:spcBef>
                <a:spcPts val="600"/>
              </a:spcBef>
              <a:spcAft>
                <a:spcPts val="600"/>
              </a:spcAft>
            </a:pPr>
            <a:r>
              <a:rPr lang="en-US" sz="2000"/>
              <a:t>(7) 12 N downward	(8) 12 N upward  </a:t>
            </a:r>
          </a:p>
        </p:txBody>
      </p:sp>
      <p:sp>
        <p:nvSpPr>
          <p:cNvPr id="5" name="Rectangle 4"/>
          <p:cNvSpPr>
            <a:spLocks noChangeArrowheads="1"/>
          </p:cNvSpPr>
          <p:nvPr/>
        </p:nvSpPr>
        <p:spPr bwMode="auto">
          <a:xfrm>
            <a:off x="152400" y="2057400"/>
            <a:ext cx="1905000" cy="457200"/>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 name="Rectangle 5"/>
          <p:cNvSpPr/>
          <p:nvPr/>
        </p:nvSpPr>
        <p:spPr bwMode="auto">
          <a:xfrm>
            <a:off x="7815263" y="1066800"/>
            <a:ext cx="609600" cy="990600"/>
          </a:xfrm>
          <a:prstGeom prst="rect">
            <a:avLst/>
          </a:prstGeom>
          <a:solidFill>
            <a:schemeClr val="accent5">
              <a:lumMod val="60000"/>
              <a:lumOff val="40000"/>
            </a:schemeClr>
          </a:solidFill>
          <a:ln w="38100" cap="flat" cmpd="sng" algn="ctr">
            <a:solidFill>
              <a:schemeClr val="accent5">
                <a:lumMod val="75000"/>
              </a:schemeClr>
            </a:solidFill>
            <a:prstDash val="solid"/>
            <a:round/>
            <a:headEnd type="none" w="med" len="med"/>
            <a:tailEnd type="none" w="med" len="med"/>
          </a:ln>
          <a:effectLst/>
        </p:spPr>
        <p:txBody>
          <a:bodyPr/>
          <a:lstStyle/>
          <a:p>
            <a:pPr>
              <a:defRPr/>
            </a:pPr>
            <a:endParaRPr lang="en-US"/>
          </a:p>
        </p:txBody>
      </p:sp>
      <p:sp>
        <p:nvSpPr>
          <p:cNvPr id="10" name="Freeform 9"/>
          <p:cNvSpPr>
            <a:spLocks noChangeArrowheads="1"/>
          </p:cNvSpPr>
          <p:nvPr/>
        </p:nvSpPr>
        <p:spPr bwMode="auto">
          <a:xfrm>
            <a:off x="7227888" y="347663"/>
            <a:ext cx="1763712" cy="2330450"/>
          </a:xfrm>
          <a:custGeom>
            <a:avLst/>
            <a:gdLst>
              <a:gd name="T0" fmla="*/ 0 w 1763486"/>
              <a:gd name="T1" fmla="*/ 54554 h 2329543"/>
              <a:gd name="T2" fmla="*/ 10892 w 1763486"/>
              <a:gd name="T3" fmla="*/ 2334992 h 2329543"/>
              <a:gd name="T4" fmla="*/ 1764848 w 1763486"/>
              <a:gd name="T5" fmla="*/ 2324082 h 2329543"/>
              <a:gd name="T6" fmla="*/ 1753956 w 1763486"/>
              <a:gd name="T7" fmla="*/ 0 h 2329543"/>
              <a:gd name="T8" fmla="*/ 1753956 w 1763486"/>
              <a:gd name="T9" fmla="*/ 0 h 2329543"/>
              <a:gd name="T10" fmla="*/ 0 60000 65536"/>
              <a:gd name="T11" fmla="*/ 0 60000 65536"/>
              <a:gd name="T12" fmla="*/ 0 60000 65536"/>
              <a:gd name="T13" fmla="*/ 0 60000 65536"/>
              <a:gd name="T14" fmla="*/ 0 60000 65536"/>
              <a:gd name="T15" fmla="*/ 0 w 1763486"/>
              <a:gd name="T16" fmla="*/ 0 h 2329543"/>
              <a:gd name="T17" fmla="*/ 1763486 w 1763486"/>
              <a:gd name="T18" fmla="*/ 2329543 h 2329543"/>
            </a:gdLst>
            <a:ahLst/>
            <a:cxnLst>
              <a:cxn ang="T10">
                <a:pos x="T0" y="T1"/>
              </a:cxn>
              <a:cxn ang="T11">
                <a:pos x="T2" y="T3"/>
              </a:cxn>
              <a:cxn ang="T12">
                <a:pos x="T4" y="T5"/>
              </a:cxn>
              <a:cxn ang="T13">
                <a:pos x="T6" y="T7"/>
              </a:cxn>
              <a:cxn ang="T14">
                <a:pos x="T8" y="T9"/>
              </a:cxn>
            </a:cxnLst>
            <a:rect l="T15" t="T16" r="T17" b="T18"/>
            <a:pathLst>
              <a:path w="1763486" h="2329543">
                <a:moveTo>
                  <a:pt x="0" y="54428"/>
                </a:moveTo>
                <a:cubicBezTo>
                  <a:pt x="3629" y="812800"/>
                  <a:pt x="7257" y="1571171"/>
                  <a:pt x="10886" y="2329543"/>
                </a:cubicBezTo>
                <a:lnTo>
                  <a:pt x="1763486" y="2318657"/>
                </a:lnTo>
                <a:cubicBezTo>
                  <a:pt x="1759857" y="1545771"/>
                  <a:pt x="1756229" y="772886"/>
                  <a:pt x="1752600" y="0"/>
                </a:cubicBezTo>
              </a:path>
            </a:pathLst>
          </a:custGeom>
          <a:noFill/>
          <a:ln w="3810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2" name="Straight Arrow Connector 11"/>
          <p:cNvCxnSpPr>
            <a:cxnSpLocks noChangeShapeType="1"/>
          </p:cNvCxnSpPr>
          <p:nvPr/>
        </p:nvCxnSpPr>
        <p:spPr bwMode="auto">
          <a:xfrm rot="5400000">
            <a:off x="7550150" y="2627313"/>
            <a:ext cx="1141413" cy="1587"/>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rot="5400000" flipH="1" flipV="1">
            <a:off x="7586663" y="685800"/>
            <a:ext cx="762000" cy="3175"/>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7" name="Straight Arrow Connector 16"/>
          <p:cNvCxnSpPr>
            <a:cxnSpLocks noChangeShapeType="1"/>
          </p:cNvCxnSpPr>
          <p:nvPr/>
        </p:nvCxnSpPr>
        <p:spPr bwMode="auto">
          <a:xfrm rot="5400000" flipH="1" flipV="1">
            <a:off x="8081963" y="876300"/>
            <a:ext cx="381000" cy="3175"/>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9" name="TextBox 18"/>
          <p:cNvSpPr txBox="1">
            <a:spLocks noChangeArrowheads="1"/>
          </p:cNvSpPr>
          <p:nvPr/>
        </p:nvSpPr>
        <p:spPr bwMode="auto">
          <a:xfrm>
            <a:off x="7434263" y="762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a:t>5N</a:t>
            </a:r>
          </a:p>
        </p:txBody>
      </p:sp>
      <p:sp>
        <p:nvSpPr>
          <p:cNvPr id="20" name="TextBox 19"/>
          <p:cNvSpPr txBox="1">
            <a:spLocks noChangeArrowheads="1"/>
          </p:cNvSpPr>
          <p:nvPr/>
        </p:nvSpPr>
        <p:spPr bwMode="auto">
          <a:xfrm>
            <a:off x="8196263" y="28194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a:t>7N</a:t>
            </a:r>
          </a:p>
        </p:txBody>
      </p:sp>
      <p:sp>
        <p:nvSpPr>
          <p:cNvPr id="21" name="TextBox 20"/>
          <p:cNvSpPr txBox="1">
            <a:spLocks noChangeArrowheads="1"/>
          </p:cNvSpPr>
          <p:nvPr/>
        </p:nvSpPr>
        <p:spPr bwMode="auto">
          <a:xfrm>
            <a:off x="8272463" y="2286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a:t>F</a:t>
            </a:r>
            <a:r>
              <a:rPr lang="en-US" baseline="-25000"/>
              <a:t>B</a:t>
            </a:r>
            <a:endParaRPr lang="en-US"/>
          </a:p>
        </p:txBody>
      </p:sp>
      <p:sp>
        <p:nvSpPr>
          <p:cNvPr id="22" name="TextBox 21"/>
          <p:cNvSpPr txBox="1">
            <a:spLocks noChangeArrowheads="1"/>
          </p:cNvSpPr>
          <p:nvPr/>
        </p:nvSpPr>
        <p:spPr bwMode="auto">
          <a:xfrm>
            <a:off x="2286000" y="4038600"/>
            <a:ext cx="36576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eaLnBrk="1" hangingPunct="1"/>
            <a:r>
              <a:rPr lang="en-US" sz="3200"/>
              <a:t>Just another force</a:t>
            </a:r>
          </a:p>
          <a:p>
            <a:pPr algn="ctr" eaLnBrk="1" hangingPunct="1"/>
            <a:r>
              <a:rPr lang="el-GR" sz="3200"/>
              <a:t>Σ</a:t>
            </a:r>
            <a:r>
              <a:rPr lang="en-US" sz="3200"/>
              <a:t> F</a:t>
            </a:r>
            <a:r>
              <a:rPr lang="en-US" sz="3200" baseline="-25000"/>
              <a:t>Y</a:t>
            </a:r>
            <a:r>
              <a:rPr lang="en-US" sz="3200"/>
              <a:t> = 0</a:t>
            </a:r>
          </a:p>
          <a:p>
            <a:pPr algn="ctr" eaLnBrk="1" hangingPunct="1"/>
            <a:r>
              <a:rPr lang="en-US" sz="3200"/>
              <a:t>5N – 7N + F</a:t>
            </a:r>
            <a:r>
              <a:rPr lang="en-US" sz="3200" baseline="-25000"/>
              <a:t>B</a:t>
            </a:r>
            <a:r>
              <a:rPr lang="en-US" sz="3200"/>
              <a:t> = 0</a:t>
            </a:r>
          </a:p>
          <a:p>
            <a:pPr algn="ctr" eaLnBrk="1" hangingPunct="1"/>
            <a:r>
              <a:rPr lang="en-US" sz="3200"/>
              <a:t>F</a:t>
            </a:r>
            <a:r>
              <a:rPr lang="en-US" sz="3200" baseline="-25000"/>
              <a:t>B</a:t>
            </a:r>
            <a:r>
              <a:rPr lang="en-US" sz="3200"/>
              <a:t> = 7N – 5N</a:t>
            </a:r>
          </a:p>
        </p:txBody>
      </p:sp>
      <p:sp>
        <p:nvSpPr>
          <p:cNvPr id="28687" name="Rectangle 15"/>
          <p:cNvSpPr>
            <a:spLocks noChangeArrowheads="1"/>
          </p:cNvSpPr>
          <p:nvPr/>
        </p:nvSpPr>
        <p:spPr bwMode="auto">
          <a:xfrm>
            <a:off x="152400" y="0"/>
            <a:ext cx="16065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b="1">
                <a:solidFill>
                  <a:srgbClr val="FF0000"/>
                </a:solidFill>
              </a:rPr>
              <a:t>Clicker!</a:t>
            </a:r>
          </a:p>
        </p:txBody>
      </p:sp>
    </p:spTree>
    <p:extLst>
      <p:ext uri="{BB962C8B-B14F-4D97-AF65-F5344CB8AC3E}">
        <p14:creationId xmlns:p14="http://schemas.microsoft.com/office/powerpoint/2010/main" val="753081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0"/>
                                  </p:stCondLst>
                                  <p:childTnLst>
                                    <p:set>
                                      <p:cBhvr>
                                        <p:cTn id="12" dur="1" fill="hold">
                                          <p:stCondLst>
                                            <p:cond delay="499"/>
                                          </p:stCondLst>
                                        </p:cTn>
                                        <p:tgtEl>
                                          <p:spTgt spid="17"/>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21" grpId="0" autoUpdateAnimBg="0"/>
      <p:bldP spid="22"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8"/>
          <p:cNvSpPr>
            <a:spLocks noChangeArrowheads="1"/>
          </p:cNvSpPr>
          <p:nvPr/>
        </p:nvSpPr>
        <p:spPr bwMode="auto">
          <a:xfrm>
            <a:off x="6019800" y="4191000"/>
            <a:ext cx="2971800" cy="1447800"/>
          </a:xfrm>
          <a:prstGeom prst="rect">
            <a:avLst/>
          </a:prstGeom>
          <a:ln/>
        </p:spPr>
        <p:style>
          <a:lnRef idx="1">
            <a:schemeClr val="accent2"/>
          </a:lnRef>
          <a:fillRef idx="2">
            <a:schemeClr val="accent2"/>
          </a:fillRef>
          <a:effectRef idx="1">
            <a:schemeClr val="accent2"/>
          </a:effectRef>
          <a:fontRef idx="minor">
            <a:schemeClr val="dk1"/>
          </a:fontRef>
        </p:style>
        <p:txBody>
          <a:bodyPr/>
          <a:lstStyle/>
          <a:p>
            <a:endParaRPr lang="en-US"/>
          </a:p>
        </p:txBody>
      </p:sp>
      <p:sp>
        <p:nvSpPr>
          <p:cNvPr id="31747" name="Rectangle 2"/>
          <p:cNvSpPr>
            <a:spLocks noGrp="1" noChangeArrowheads="1"/>
          </p:cNvSpPr>
          <p:nvPr>
            <p:ph type="title"/>
          </p:nvPr>
        </p:nvSpPr>
        <p:spPr/>
        <p:txBody>
          <a:bodyPr>
            <a:normAutofit fontScale="90000"/>
          </a:bodyPr>
          <a:lstStyle/>
          <a:p>
            <a:pPr eaLnBrk="1" hangingPunct="1"/>
            <a:r>
              <a:rPr lang="en-US" b="1" smtClean="0">
                <a:solidFill>
                  <a:schemeClr val="accent2"/>
                </a:solidFill>
              </a:rPr>
              <a:t>Floating versus Completely Submerged</a:t>
            </a:r>
          </a:p>
        </p:txBody>
      </p:sp>
      <p:sp>
        <p:nvSpPr>
          <p:cNvPr id="512003" name="Rectangle 3"/>
          <p:cNvSpPr>
            <a:spLocks noGrp="1" noChangeArrowheads="1"/>
          </p:cNvSpPr>
          <p:nvPr>
            <p:ph type="body" idx="1"/>
          </p:nvPr>
        </p:nvSpPr>
        <p:spPr>
          <a:xfrm>
            <a:off x="228600" y="990600"/>
            <a:ext cx="8686800" cy="5410200"/>
          </a:xfrm>
        </p:spPr>
        <p:txBody>
          <a:bodyPr/>
          <a:lstStyle/>
          <a:p>
            <a:pPr eaLnBrk="1" hangingPunct="1"/>
            <a:r>
              <a:rPr lang="en-US" b="1" u="sng" smtClean="0"/>
              <a:t>Floating:</a:t>
            </a:r>
          </a:p>
          <a:p>
            <a:pPr lvl="1" eaLnBrk="1" hangingPunct="1">
              <a:buFontTx/>
              <a:buNone/>
            </a:pPr>
            <a:r>
              <a:rPr lang="en-US" sz="2000" b="1" smtClean="0"/>
              <a:t>F</a:t>
            </a:r>
            <a:r>
              <a:rPr lang="en-US" sz="2000" b="1" baseline="-25000" smtClean="0"/>
              <a:t>B</a:t>
            </a:r>
            <a:r>
              <a:rPr lang="en-US" sz="2000" b="1" smtClean="0"/>
              <a:t> = W       V</a:t>
            </a:r>
            <a:r>
              <a:rPr lang="en-US" sz="2000" b="1" baseline="-25000" smtClean="0"/>
              <a:t>DISPLACED</a:t>
            </a:r>
            <a:r>
              <a:rPr lang="en-US" sz="2000" b="1" smtClean="0"/>
              <a:t>&lt; V</a:t>
            </a:r>
            <a:r>
              <a:rPr lang="en-US" sz="2000" b="1" baseline="-25000" smtClean="0"/>
              <a:t>OBJECT</a:t>
            </a:r>
            <a:r>
              <a:rPr lang="en-US" sz="2000" b="1" smtClean="0"/>
              <a:t> </a:t>
            </a:r>
          </a:p>
          <a:p>
            <a:pPr lvl="1" eaLnBrk="1" hangingPunct="1">
              <a:buFontTx/>
              <a:buNone/>
            </a:pPr>
            <a:r>
              <a:rPr lang="en-US" sz="2000" b="1" smtClean="0"/>
              <a:t>       </a:t>
            </a:r>
            <a:r>
              <a:rPr lang="el-GR" sz="2000" b="1" smtClean="0">
                <a:cs typeface="Times New Roman" pitchFamily="18" charset="0"/>
              </a:rPr>
              <a:t>ρ</a:t>
            </a:r>
            <a:r>
              <a:rPr lang="en-US" sz="2000" b="1" baseline="-25000" smtClean="0">
                <a:cs typeface="Times New Roman" pitchFamily="18" charset="0"/>
              </a:rPr>
              <a:t>OBJ </a:t>
            </a:r>
            <a:r>
              <a:rPr lang="en-US" sz="2000" b="1" smtClean="0">
                <a:cs typeface="Times New Roman" pitchFamily="18" charset="0"/>
              </a:rPr>
              <a:t>&lt;  </a:t>
            </a:r>
            <a:r>
              <a:rPr lang="el-GR" sz="2000" b="1" smtClean="0">
                <a:cs typeface="Times New Roman" pitchFamily="18" charset="0"/>
              </a:rPr>
              <a:t>ρ</a:t>
            </a:r>
            <a:r>
              <a:rPr lang="en-US" sz="2000" b="1" baseline="-25000" smtClean="0">
                <a:cs typeface="Times New Roman" pitchFamily="18" charset="0"/>
              </a:rPr>
              <a:t>FLUID</a:t>
            </a:r>
            <a:endParaRPr lang="en-US" sz="2000" b="1" smtClean="0">
              <a:cs typeface="Times New Roman" pitchFamily="18" charset="0"/>
            </a:endParaRPr>
          </a:p>
          <a:p>
            <a:pPr lvl="1" eaLnBrk="1" hangingPunct="1">
              <a:buFontTx/>
              <a:buNone/>
            </a:pPr>
            <a:r>
              <a:rPr lang="en-US" sz="2000" smtClean="0">
                <a:cs typeface="Times New Roman" pitchFamily="18" charset="0"/>
              </a:rPr>
              <a:t>      </a:t>
            </a:r>
          </a:p>
          <a:p>
            <a:pPr eaLnBrk="1" hangingPunct="1">
              <a:buFontTx/>
              <a:buNone/>
            </a:pPr>
            <a:r>
              <a:rPr lang="en-US" sz="2000" smtClean="0">
                <a:cs typeface="Times New Roman" pitchFamily="18" charset="0"/>
              </a:rPr>
              <a:t>       </a:t>
            </a:r>
            <a:r>
              <a:rPr lang="en-US" sz="2000" b="1" smtClean="0">
                <a:cs typeface="Times New Roman" pitchFamily="18" charset="0"/>
              </a:rPr>
              <a:t>F</a:t>
            </a:r>
            <a:r>
              <a:rPr lang="en-US" sz="2000" b="1" baseline="-25000" smtClean="0">
                <a:cs typeface="Times New Roman" pitchFamily="18" charset="0"/>
              </a:rPr>
              <a:t>B</a:t>
            </a:r>
            <a:r>
              <a:rPr lang="en-US" sz="2000" b="1" smtClean="0">
                <a:cs typeface="Times New Roman" pitchFamily="18" charset="0"/>
              </a:rPr>
              <a:t> = </a:t>
            </a:r>
            <a:r>
              <a:rPr lang="el-GR" sz="2000" b="1" smtClean="0">
                <a:cs typeface="Times New Roman" pitchFamily="18" charset="0"/>
              </a:rPr>
              <a:t>ρ</a:t>
            </a:r>
            <a:r>
              <a:rPr lang="en-US" sz="2000" b="1" baseline="-25000" smtClean="0">
                <a:cs typeface="Times New Roman" pitchFamily="18" charset="0"/>
              </a:rPr>
              <a:t>FLUID</a:t>
            </a:r>
            <a:r>
              <a:rPr lang="en-US" sz="2000" b="1" smtClean="0">
                <a:cs typeface="Times New Roman" pitchFamily="18" charset="0"/>
              </a:rPr>
              <a:t> V</a:t>
            </a:r>
            <a:r>
              <a:rPr lang="en-US" sz="2000" b="1" baseline="-25000" smtClean="0">
                <a:cs typeface="Times New Roman" pitchFamily="18" charset="0"/>
              </a:rPr>
              <a:t>DISPLACED</a:t>
            </a:r>
            <a:r>
              <a:rPr lang="en-US" sz="2000" b="1" smtClean="0">
                <a:cs typeface="Times New Roman" pitchFamily="18" charset="0"/>
              </a:rPr>
              <a:t> g </a:t>
            </a:r>
          </a:p>
          <a:p>
            <a:pPr eaLnBrk="1" hangingPunct="1">
              <a:buFontTx/>
              <a:buNone/>
            </a:pPr>
            <a:r>
              <a:rPr lang="en-US" sz="2000" b="1" smtClean="0">
                <a:cs typeface="Times New Roman" pitchFamily="18" charset="0"/>
              </a:rPr>
              <a:t>	  W = </a:t>
            </a:r>
            <a:r>
              <a:rPr lang="el-GR" sz="2000" b="1" smtClean="0">
                <a:cs typeface="Times New Roman" pitchFamily="18" charset="0"/>
              </a:rPr>
              <a:t>ρ</a:t>
            </a:r>
            <a:r>
              <a:rPr lang="en-US" sz="2000" b="1" baseline="-25000" smtClean="0">
                <a:cs typeface="Times New Roman" pitchFamily="18" charset="0"/>
              </a:rPr>
              <a:t>OBJ</a:t>
            </a:r>
            <a:r>
              <a:rPr lang="en-US" sz="2000" b="1" smtClean="0">
                <a:cs typeface="Times New Roman" pitchFamily="18" charset="0"/>
              </a:rPr>
              <a:t> V</a:t>
            </a:r>
            <a:r>
              <a:rPr lang="en-US" sz="2000" b="1" baseline="-25000" smtClean="0">
                <a:cs typeface="Times New Roman" pitchFamily="18" charset="0"/>
              </a:rPr>
              <a:t>OBJECT</a:t>
            </a:r>
            <a:r>
              <a:rPr lang="en-US" sz="2000" b="1" smtClean="0">
                <a:cs typeface="Times New Roman" pitchFamily="18" charset="0"/>
              </a:rPr>
              <a:t> g</a:t>
            </a:r>
            <a:endParaRPr lang="en-US" sz="2000" smtClean="0">
              <a:cs typeface="Times New Roman" pitchFamily="18" charset="0"/>
            </a:endParaRPr>
          </a:p>
          <a:p>
            <a:pPr eaLnBrk="1" hangingPunct="1">
              <a:buFontTx/>
              <a:buNone/>
            </a:pPr>
            <a:endParaRPr lang="en-US" sz="2000" smtClean="0">
              <a:cs typeface="Times New Roman" pitchFamily="18" charset="0"/>
            </a:endParaRPr>
          </a:p>
          <a:p>
            <a:pPr eaLnBrk="1" hangingPunct="1"/>
            <a:r>
              <a:rPr lang="en-US" b="1" u="sng" smtClean="0">
                <a:cs typeface="Times New Roman" pitchFamily="18" charset="0"/>
              </a:rPr>
              <a:t>Completely Submerged</a:t>
            </a:r>
          </a:p>
          <a:p>
            <a:pPr lvl="1" eaLnBrk="1" hangingPunct="1">
              <a:buFontTx/>
              <a:buNone/>
            </a:pPr>
            <a:r>
              <a:rPr lang="en-US" sz="2000" b="1" smtClean="0">
                <a:cs typeface="Times New Roman" pitchFamily="18" charset="0"/>
              </a:rPr>
              <a:t>V</a:t>
            </a:r>
            <a:r>
              <a:rPr lang="en-US" sz="2000" b="1" baseline="-25000" smtClean="0">
                <a:cs typeface="Times New Roman" pitchFamily="18" charset="0"/>
              </a:rPr>
              <a:t>DISPLACED</a:t>
            </a:r>
            <a:r>
              <a:rPr lang="en-US" sz="2000" b="1" smtClean="0">
                <a:cs typeface="Times New Roman" pitchFamily="18" charset="0"/>
              </a:rPr>
              <a:t>=V</a:t>
            </a:r>
            <a:r>
              <a:rPr lang="en-US" sz="2000" b="1" baseline="-25000" smtClean="0">
                <a:cs typeface="Times New Roman" pitchFamily="18" charset="0"/>
              </a:rPr>
              <a:t>OBJECT</a:t>
            </a:r>
          </a:p>
          <a:p>
            <a:pPr lvl="1" eaLnBrk="1" hangingPunct="1">
              <a:buFontTx/>
              <a:buNone/>
            </a:pPr>
            <a:endParaRPr lang="en-US" sz="2000" b="1" smtClean="0">
              <a:cs typeface="Times New Roman" pitchFamily="18" charset="0"/>
            </a:endParaRPr>
          </a:p>
          <a:p>
            <a:pPr lvl="1" eaLnBrk="1" hangingPunct="1">
              <a:buFontTx/>
              <a:buNone/>
            </a:pPr>
            <a:endParaRPr lang="en-US" sz="2000" b="1" smtClean="0">
              <a:cs typeface="Times New Roman" pitchFamily="18" charset="0"/>
            </a:endParaRPr>
          </a:p>
          <a:p>
            <a:pPr lvl="1" eaLnBrk="1" hangingPunct="1">
              <a:buFontTx/>
              <a:buNone/>
            </a:pPr>
            <a:r>
              <a:rPr lang="en-US" sz="2000" b="1" smtClean="0">
                <a:cs typeface="Times New Roman" pitchFamily="18" charset="0"/>
              </a:rPr>
              <a:t>F</a:t>
            </a:r>
            <a:r>
              <a:rPr lang="en-US" sz="2000" b="1" baseline="-25000" smtClean="0">
                <a:cs typeface="Times New Roman" pitchFamily="18" charset="0"/>
              </a:rPr>
              <a:t>B</a:t>
            </a:r>
            <a:r>
              <a:rPr lang="en-US" sz="2000" b="1" smtClean="0">
                <a:cs typeface="Times New Roman" pitchFamily="18" charset="0"/>
              </a:rPr>
              <a:t> = </a:t>
            </a:r>
            <a:r>
              <a:rPr lang="el-GR" sz="2000" b="1" smtClean="0">
                <a:cs typeface="Times New Roman" pitchFamily="18" charset="0"/>
              </a:rPr>
              <a:t>ρ</a:t>
            </a:r>
            <a:r>
              <a:rPr lang="en-US" sz="2000" b="1" smtClean="0">
                <a:cs typeface="Times New Roman" pitchFamily="18" charset="0"/>
              </a:rPr>
              <a:t> g V</a:t>
            </a:r>
            <a:r>
              <a:rPr lang="en-US" sz="2000" b="1" baseline="-25000" smtClean="0">
                <a:cs typeface="Times New Roman" pitchFamily="18" charset="0"/>
              </a:rPr>
              <a:t>OBJECT</a:t>
            </a:r>
          </a:p>
        </p:txBody>
      </p:sp>
      <p:sp>
        <p:nvSpPr>
          <p:cNvPr id="31749" name="Rectangle 4"/>
          <p:cNvSpPr>
            <a:spLocks noChangeArrowheads="1"/>
          </p:cNvSpPr>
          <p:nvPr/>
        </p:nvSpPr>
        <p:spPr bwMode="auto">
          <a:xfrm>
            <a:off x="1066800" y="1981200"/>
            <a:ext cx="2057400" cy="4572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7" name="Straight Connector 6"/>
          <p:cNvCxnSpPr/>
          <p:nvPr/>
        </p:nvCxnSpPr>
        <p:spPr bwMode="auto">
          <a:xfrm>
            <a:off x="6019800" y="4191000"/>
            <a:ext cx="2971800" cy="1588"/>
          </a:xfrm>
          <a:prstGeom prst="line">
            <a:avLst/>
          </a:prstGeom>
          <a:noFill/>
          <a:ln w="38100" cap="flat" cmpd="sng" algn="ctr">
            <a:solidFill>
              <a:schemeClr val="accent6">
                <a:lumMod val="60000"/>
                <a:lumOff val="40000"/>
              </a:schemeClr>
            </a:solidFill>
            <a:prstDash val="solid"/>
            <a:round/>
            <a:headEnd type="none" w="med" len="med"/>
            <a:tailEnd type="none" w="med" len="med"/>
          </a:ln>
          <a:effectLst/>
        </p:spPr>
      </p:cxnSp>
      <p:sp>
        <p:nvSpPr>
          <p:cNvPr id="8" name="Rectangle 7"/>
          <p:cNvSpPr/>
          <p:nvPr/>
        </p:nvSpPr>
        <p:spPr bwMode="auto">
          <a:xfrm>
            <a:off x="7010400" y="4648200"/>
            <a:ext cx="1066800" cy="533400"/>
          </a:xfrm>
          <a:prstGeom prst="rect">
            <a:avLst/>
          </a:prstGeom>
          <a:solidFill>
            <a:schemeClr val="accent1">
              <a:lumMod val="20000"/>
              <a:lumOff val="80000"/>
            </a:schemeClr>
          </a:solidFill>
          <a:ln w="38100"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31752" name="Rectangle 9"/>
          <p:cNvSpPr>
            <a:spLocks noChangeArrowheads="1"/>
          </p:cNvSpPr>
          <p:nvPr/>
        </p:nvSpPr>
        <p:spPr bwMode="auto">
          <a:xfrm>
            <a:off x="5943600" y="1600200"/>
            <a:ext cx="2971800" cy="1447800"/>
          </a:xfrm>
          <a:prstGeom prst="rect">
            <a:avLst/>
          </a:prstGeom>
          <a:ln/>
        </p:spPr>
        <p:style>
          <a:lnRef idx="1">
            <a:schemeClr val="accent2"/>
          </a:lnRef>
          <a:fillRef idx="2">
            <a:schemeClr val="accent2"/>
          </a:fillRef>
          <a:effectRef idx="1">
            <a:schemeClr val="accent2"/>
          </a:effectRef>
          <a:fontRef idx="minor">
            <a:schemeClr val="dk1"/>
          </a:fontRef>
        </p:style>
        <p:txBody>
          <a:bodyPr/>
          <a:lstStyle/>
          <a:p>
            <a:endParaRPr lang="en-US"/>
          </a:p>
        </p:txBody>
      </p:sp>
      <p:cxnSp>
        <p:nvCxnSpPr>
          <p:cNvPr id="11" name="Straight Connector 10"/>
          <p:cNvCxnSpPr/>
          <p:nvPr/>
        </p:nvCxnSpPr>
        <p:spPr bwMode="auto">
          <a:xfrm>
            <a:off x="5943600" y="1600200"/>
            <a:ext cx="2971800" cy="1588"/>
          </a:xfrm>
          <a:prstGeom prst="line">
            <a:avLst/>
          </a:prstGeom>
          <a:noFill/>
          <a:ln w="38100" cap="flat" cmpd="sng" algn="ctr">
            <a:solidFill>
              <a:schemeClr val="accent6">
                <a:lumMod val="60000"/>
                <a:lumOff val="40000"/>
              </a:schemeClr>
            </a:solidFill>
            <a:prstDash val="solid"/>
            <a:round/>
            <a:headEnd type="none" w="med" len="med"/>
            <a:tailEnd type="none" w="med" len="med"/>
          </a:ln>
          <a:effectLst/>
        </p:spPr>
      </p:cxnSp>
      <p:sp>
        <p:nvSpPr>
          <p:cNvPr id="12" name="Rectangle 11"/>
          <p:cNvSpPr/>
          <p:nvPr/>
        </p:nvSpPr>
        <p:spPr bwMode="auto">
          <a:xfrm>
            <a:off x="6934200" y="1371600"/>
            <a:ext cx="1066800" cy="533400"/>
          </a:xfrm>
          <a:prstGeom prst="rect">
            <a:avLst/>
          </a:prstGeom>
          <a:solidFill>
            <a:schemeClr val="accent1">
              <a:lumMod val="20000"/>
              <a:lumOff val="80000"/>
            </a:schemeClr>
          </a:solidFill>
          <a:ln w="38100" cap="flat" cmpd="sng" algn="ctr">
            <a:solidFill>
              <a:schemeClr val="accent1"/>
            </a:solidFill>
            <a:prstDash val="solid"/>
            <a:round/>
            <a:headEnd type="none" w="med" len="med"/>
            <a:tailEnd type="none" w="med" len="med"/>
          </a:ln>
          <a:effectLst/>
        </p:spPr>
        <p:txBody>
          <a:bodyPr/>
          <a:lstStyle/>
          <a:p>
            <a:pPr>
              <a:defRPr/>
            </a:pPr>
            <a:endParaRPr lang="en-US"/>
          </a:p>
        </p:txBody>
      </p:sp>
      <p:cxnSp>
        <p:nvCxnSpPr>
          <p:cNvPr id="31755" name="Straight Arrow Connector 13"/>
          <p:cNvCxnSpPr>
            <a:cxnSpLocks noChangeShapeType="1"/>
          </p:cNvCxnSpPr>
          <p:nvPr/>
        </p:nvCxnSpPr>
        <p:spPr bwMode="auto">
          <a:xfrm rot="5400000" flipH="1" flipV="1">
            <a:off x="7125494" y="1027906"/>
            <a:ext cx="685800" cy="1588"/>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31756" name="Straight Arrow Connector 15"/>
          <p:cNvCxnSpPr>
            <a:cxnSpLocks noChangeShapeType="1"/>
          </p:cNvCxnSpPr>
          <p:nvPr/>
        </p:nvCxnSpPr>
        <p:spPr bwMode="auto">
          <a:xfrm rot="5400000">
            <a:off x="7125494" y="2247106"/>
            <a:ext cx="685800" cy="1588"/>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1757" name="TextBox 17"/>
          <p:cNvSpPr txBox="1">
            <a:spLocks noChangeArrowheads="1"/>
          </p:cNvSpPr>
          <p:nvPr/>
        </p:nvSpPr>
        <p:spPr bwMode="auto">
          <a:xfrm>
            <a:off x="6934200" y="457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a:t>F</a:t>
            </a:r>
            <a:r>
              <a:rPr lang="en-US" baseline="-25000"/>
              <a:t>B</a:t>
            </a:r>
            <a:endParaRPr lang="en-US"/>
          </a:p>
        </p:txBody>
      </p:sp>
      <p:sp>
        <p:nvSpPr>
          <p:cNvPr id="31758" name="TextBox 18"/>
          <p:cNvSpPr txBox="1">
            <a:spLocks noChangeArrowheads="1"/>
          </p:cNvSpPr>
          <p:nvPr/>
        </p:nvSpPr>
        <p:spPr bwMode="auto">
          <a:xfrm>
            <a:off x="7620000" y="2362200"/>
            <a:ext cx="83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a:t>F</a:t>
            </a:r>
            <a:r>
              <a:rPr lang="en-US" baseline="-25000"/>
              <a:t>G</a:t>
            </a:r>
            <a:endParaRPr lang="en-US"/>
          </a:p>
        </p:txBody>
      </p:sp>
      <p:sp>
        <p:nvSpPr>
          <p:cNvPr id="31760" name="Rectangle 16"/>
          <p:cNvSpPr>
            <a:spLocks noChangeArrowheads="1"/>
          </p:cNvSpPr>
          <p:nvPr/>
        </p:nvSpPr>
        <p:spPr bwMode="auto">
          <a:xfrm>
            <a:off x="990600" y="4990089"/>
            <a:ext cx="1644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000" b="1" dirty="0">
                <a:cs typeface="Times New Roman" pitchFamily="18" charset="0"/>
              </a:rPr>
              <a:t>ρ</a:t>
            </a:r>
            <a:r>
              <a:rPr lang="en-US" sz="2000" b="1" baseline="-25000" dirty="0">
                <a:cs typeface="Times New Roman" pitchFamily="18" charset="0"/>
              </a:rPr>
              <a:t>OBJ  </a:t>
            </a:r>
            <a:r>
              <a:rPr lang="en-US" sz="2000" b="1" dirty="0">
                <a:cs typeface="Times New Roman" pitchFamily="18" charset="0"/>
              </a:rPr>
              <a:t>&gt;  </a:t>
            </a:r>
            <a:r>
              <a:rPr lang="el-GR" sz="2000" b="1" dirty="0">
                <a:cs typeface="Times New Roman" pitchFamily="18" charset="0"/>
              </a:rPr>
              <a:t>ρ</a:t>
            </a:r>
            <a:r>
              <a:rPr lang="en-US" sz="2000" b="1" baseline="-25000" dirty="0">
                <a:cs typeface="Times New Roman" pitchFamily="18" charset="0"/>
              </a:rPr>
              <a:t>FLUID</a:t>
            </a:r>
          </a:p>
        </p:txBody>
      </p:sp>
      <p:sp>
        <p:nvSpPr>
          <p:cNvPr id="31761" name="Rectangle 4"/>
          <p:cNvSpPr>
            <a:spLocks noChangeArrowheads="1"/>
          </p:cNvSpPr>
          <p:nvPr/>
        </p:nvSpPr>
        <p:spPr bwMode="auto">
          <a:xfrm>
            <a:off x="685800" y="5029200"/>
            <a:ext cx="2057400" cy="4572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17864344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idx="4294967295"/>
          </p:nvPr>
        </p:nvSpPr>
        <p:spPr>
          <a:xfrm>
            <a:off x="228600" y="533400"/>
            <a:ext cx="8686800" cy="762000"/>
          </a:xfrm>
        </p:spPr>
        <p:txBody>
          <a:bodyPr>
            <a:normAutofit fontScale="90000"/>
          </a:bodyPr>
          <a:lstStyle/>
          <a:p>
            <a:pPr eaLnBrk="1" hangingPunct="1"/>
            <a:r>
              <a:rPr lang="en-US" sz="2000" smtClean="0"/>
              <a:t>Object </a:t>
            </a:r>
            <a:r>
              <a:rPr lang="en-US" sz="2000" b="1" smtClean="0"/>
              <a:t>B</a:t>
            </a:r>
            <a:r>
              <a:rPr lang="en-US" sz="2000" smtClean="0"/>
              <a:t> is larger than </a:t>
            </a:r>
            <a:r>
              <a:rPr lang="en-US" sz="2000" b="1" smtClean="0"/>
              <a:t>A</a:t>
            </a:r>
            <a:r>
              <a:rPr lang="en-US" sz="2000" smtClean="0"/>
              <a:t>. If we put both objects into water, which of the following statement is true?</a:t>
            </a:r>
            <a:r>
              <a:rPr lang="en-US" smtClean="0"/>
              <a:t> </a:t>
            </a:r>
          </a:p>
        </p:txBody>
      </p:sp>
      <p:sp>
        <p:nvSpPr>
          <p:cNvPr id="81923" name="Rectangle 3"/>
          <p:cNvSpPr>
            <a:spLocks noChangeArrowheads="1"/>
          </p:cNvSpPr>
          <p:nvPr/>
        </p:nvSpPr>
        <p:spPr bwMode="auto">
          <a:xfrm>
            <a:off x="0" y="2924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spAutoFit/>
          </a:bodyPr>
          <a:lstStyle/>
          <a:p>
            <a:endParaRPr lang="en-US"/>
          </a:p>
        </p:txBody>
      </p:sp>
      <p:graphicFrame>
        <p:nvGraphicFramePr>
          <p:cNvPr id="81947" name="Group 27"/>
          <p:cNvGraphicFramePr>
            <a:graphicFrameLocks noGrp="1"/>
          </p:cNvGraphicFramePr>
          <p:nvPr/>
        </p:nvGraphicFramePr>
        <p:xfrm>
          <a:off x="4191000" y="990600"/>
          <a:ext cx="4953000" cy="2682240"/>
        </p:xfrm>
        <a:graphic>
          <a:graphicData uri="http://schemas.openxmlformats.org/drawingml/2006/table">
            <a:tbl>
              <a:tblPr/>
              <a:tblGrid>
                <a:gridCol w="4953000"/>
              </a:tblGrid>
              <a:tr h="533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charset="0"/>
                        </a:rPr>
                        <a:t>(1) Both A, and B will immerse into water.</a:t>
                      </a:r>
                    </a:p>
                  </a:txBody>
                  <a:tcPr anchor="ctr" horzOverflow="overflow">
                    <a:lnL>
                      <a:noFill/>
                    </a:lnL>
                    <a:lnR>
                      <a:noFill/>
                    </a:lnR>
                    <a:lnT>
                      <a:noFill/>
                    </a:lnT>
                    <a:lnB>
                      <a:noFill/>
                    </a:lnB>
                    <a:lnTlToBr>
                      <a:noFill/>
                    </a:lnTlToBr>
                    <a:lnBlToTr>
                      <a:noFill/>
                    </a:lnBlToTr>
                    <a:noFill/>
                  </a:tcPr>
                </a:tc>
              </a:tr>
              <a:tr h="533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charset="0"/>
                        </a:rPr>
                        <a:t>(2) A will completely immerse, B will float.</a:t>
                      </a:r>
                    </a:p>
                  </a:txBody>
                  <a:tcPr anchor="ctr" horzOverflow="overflow">
                    <a:lnL>
                      <a:noFill/>
                    </a:lnL>
                    <a:lnR>
                      <a:noFill/>
                    </a:lnR>
                    <a:lnT>
                      <a:noFill/>
                    </a:lnT>
                    <a:lnB>
                      <a:noFill/>
                    </a:lnB>
                    <a:lnTlToBr>
                      <a:noFill/>
                    </a:lnTlToBr>
                    <a:lnBlToTr>
                      <a:noFill/>
                    </a:lnBlToTr>
                    <a:noFill/>
                  </a:tcPr>
                </a:tc>
              </a:tr>
              <a:tr h="533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charset="0"/>
                        </a:rPr>
                        <a:t>(3) B will completely immerse, A will float.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charset="0"/>
                        </a:rPr>
                        <a:t>(4) Both will float.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Arial" charset="0"/>
                        </a:rPr>
                        <a:t>(5) None of the above is correct. </a:t>
                      </a:r>
                    </a:p>
                  </a:txBody>
                  <a:tcPr anchor="ctr" horzOverflow="overflow">
                    <a:lnL>
                      <a:noFill/>
                    </a:lnL>
                    <a:lnR>
                      <a:noFill/>
                    </a:lnR>
                    <a:lnT>
                      <a:noFill/>
                    </a:lnT>
                    <a:lnB>
                      <a:noFill/>
                    </a:lnB>
                    <a:lnTlToBr>
                      <a:noFill/>
                    </a:lnTlToBr>
                    <a:lnBlToTr>
                      <a:noFill/>
                    </a:lnBlToTr>
                    <a:noFill/>
                  </a:tcPr>
                </a:tc>
              </a:tr>
            </a:tbl>
          </a:graphicData>
        </a:graphic>
      </p:graphicFrame>
      <p:sp>
        <p:nvSpPr>
          <p:cNvPr id="497677" name="Rectangle 13"/>
          <p:cNvSpPr>
            <a:spLocks noChangeArrowheads="1"/>
          </p:cNvSpPr>
          <p:nvPr/>
        </p:nvSpPr>
        <p:spPr bwMode="auto">
          <a:xfrm>
            <a:off x="4267200" y="1524000"/>
            <a:ext cx="4648200" cy="609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97678" name="Text Box 14"/>
          <p:cNvSpPr txBox="1">
            <a:spLocks noChangeArrowheads="1"/>
          </p:cNvSpPr>
          <p:nvPr/>
        </p:nvSpPr>
        <p:spPr bwMode="auto">
          <a:xfrm>
            <a:off x="822325" y="4003675"/>
            <a:ext cx="40449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US"/>
              <a:t>Density of A &gt; density of water</a:t>
            </a:r>
          </a:p>
          <a:p>
            <a:pPr eaLnBrk="1" hangingPunct="1"/>
            <a:r>
              <a:rPr lang="en-US"/>
              <a:t>Density of B &lt; density of water</a:t>
            </a:r>
          </a:p>
        </p:txBody>
      </p:sp>
      <p:sp>
        <p:nvSpPr>
          <p:cNvPr id="81931" name="Rectangle 11"/>
          <p:cNvSpPr>
            <a:spLocks noChangeArrowheads="1"/>
          </p:cNvSpPr>
          <p:nvPr/>
        </p:nvSpPr>
        <p:spPr bwMode="auto">
          <a:xfrm>
            <a:off x="152400" y="0"/>
            <a:ext cx="16065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b="1">
                <a:solidFill>
                  <a:srgbClr val="FF0000"/>
                </a:solidFill>
              </a:rPr>
              <a:t>Clicker!</a:t>
            </a:r>
          </a:p>
        </p:txBody>
      </p:sp>
      <p:sp>
        <p:nvSpPr>
          <p:cNvPr id="81932" name="Rectangle 12"/>
          <p:cNvSpPr>
            <a:spLocks noChangeArrowheads="1"/>
          </p:cNvSpPr>
          <p:nvPr/>
        </p:nvSpPr>
        <p:spPr bwMode="auto">
          <a:xfrm>
            <a:off x="457200" y="1600200"/>
            <a:ext cx="1295400" cy="762000"/>
          </a:xfrm>
          <a:prstGeom prst="rect">
            <a:avLst/>
          </a:prstGeom>
          <a:solidFill>
            <a:srgbClr val="E6F3FA"/>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33" name="Rectangle 13"/>
          <p:cNvSpPr>
            <a:spLocks noChangeArrowheads="1"/>
          </p:cNvSpPr>
          <p:nvPr/>
        </p:nvSpPr>
        <p:spPr bwMode="auto">
          <a:xfrm>
            <a:off x="1981200" y="1371600"/>
            <a:ext cx="2133600" cy="1066800"/>
          </a:xfrm>
          <a:prstGeom prst="rect">
            <a:avLst/>
          </a:prstGeom>
          <a:solidFill>
            <a:srgbClr val="00CC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34" name="Rectangle 14"/>
          <p:cNvSpPr>
            <a:spLocks noChangeArrowheads="1"/>
          </p:cNvSpPr>
          <p:nvPr/>
        </p:nvSpPr>
        <p:spPr bwMode="auto">
          <a:xfrm>
            <a:off x="381000" y="1600200"/>
            <a:ext cx="1390650" cy="731838"/>
          </a:xfrm>
          <a:prstGeom prst="rect">
            <a:avLst/>
          </a:prstGeom>
          <a:ln/>
        </p:spPr>
        <p:style>
          <a:lnRef idx="1">
            <a:schemeClr val="accent2"/>
          </a:lnRef>
          <a:fillRef idx="2">
            <a:schemeClr val="accent2"/>
          </a:fillRef>
          <a:effectRef idx="1">
            <a:schemeClr val="accent2"/>
          </a:effectRef>
          <a:fontRef idx="minor">
            <a:schemeClr val="dk1"/>
          </a:fontRef>
        </p:style>
        <p:txBody>
          <a:bodyPr wrap="none">
            <a:spAutoFit/>
          </a:bodyPr>
          <a:lstStyle/>
          <a:p>
            <a:r>
              <a:rPr lang="en-US" dirty="0"/>
              <a:t>       A</a:t>
            </a:r>
          </a:p>
          <a:p>
            <a:r>
              <a:rPr lang="en-US" sz="1800" dirty="0"/>
              <a:t>2000 kg/m^3</a:t>
            </a:r>
          </a:p>
        </p:txBody>
      </p:sp>
      <p:sp>
        <p:nvSpPr>
          <p:cNvPr id="81935" name="Rectangle 15"/>
          <p:cNvSpPr>
            <a:spLocks noChangeArrowheads="1"/>
          </p:cNvSpPr>
          <p:nvPr/>
        </p:nvSpPr>
        <p:spPr bwMode="auto">
          <a:xfrm>
            <a:off x="2266950" y="1524000"/>
            <a:ext cx="127635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       B</a:t>
            </a:r>
          </a:p>
          <a:p>
            <a:r>
              <a:rPr lang="en-US" sz="1800"/>
              <a:t>500 kg/m^3</a:t>
            </a:r>
          </a:p>
        </p:txBody>
      </p:sp>
    </p:spTree>
    <p:extLst>
      <p:ext uri="{BB962C8B-B14F-4D97-AF65-F5344CB8AC3E}">
        <p14:creationId xmlns:p14="http://schemas.microsoft.com/office/powerpoint/2010/main" val="15281907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7677"/>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976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677" grpId="0" animBg="1" autoUpdateAnimBg="0"/>
      <p:bldP spid="497678"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idx="4294967295"/>
          </p:nvPr>
        </p:nvSpPr>
        <p:spPr>
          <a:xfrm>
            <a:off x="228600" y="152400"/>
            <a:ext cx="8686800" cy="1493838"/>
          </a:xfrm>
        </p:spPr>
        <p:txBody>
          <a:bodyPr>
            <a:normAutofit fontScale="90000"/>
          </a:bodyPr>
          <a:lstStyle/>
          <a:p>
            <a:r>
              <a:rPr lang="en-US" sz="3200" b="1" smtClean="0">
                <a:solidFill>
                  <a:srgbClr val="00CC00"/>
                </a:solidFill>
                <a:cs typeface="Times New Roman" pitchFamily="18" charset="0"/>
              </a:rPr>
              <a:t>Example 4:</a:t>
            </a:r>
            <a:r>
              <a:rPr lang="en-US" smtClean="0">
                <a:cs typeface="Times New Roman" pitchFamily="18" charset="0"/>
              </a:rPr>
              <a:t> </a:t>
            </a:r>
            <a:r>
              <a:rPr lang="en-US" sz="2000" smtClean="0">
                <a:cs typeface="Times New Roman" pitchFamily="18" charset="0"/>
              </a:rPr>
              <a:t>If ice has a density of 920 kg/m</a:t>
            </a:r>
            <a:r>
              <a:rPr lang="en-US" sz="2000" baseline="30000" smtClean="0">
                <a:cs typeface="Times New Roman" pitchFamily="18" charset="0"/>
              </a:rPr>
              <a:t>3</a:t>
            </a:r>
            <a:r>
              <a:rPr lang="en-US" sz="2000" smtClean="0">
                <a:cs typeface="Times New Roman" pitchFamily="18" charset="0"/>
              </a:rPr>
              <a:t>, what percentage of an iceberg sticks out above the waterline?</a:t>
            </a:r>
            <a:br>
              <a:rPr lang="en-US" sz="2000" smtClean="0">
                <a:cs typeface="Times New Roman" pitchFamily="18" charset="0"/>
              </a:rPr>
            </a:br>
            <a:r>
              <a:rPr lang="en-US" sz="2000" smtClean="0">
                <a:cs typeface="Times New Roman" pitchFamily="18" charset="0"/>
              </a:rPr>
              <a:t>If the mass of the ice is 20 kg, what is the volume of the ice that is sticking out of water?</a:t>
            </a:r>
            <a:endParaRPr lang="en-US" sz="2000" smtClean="0"/>
          </a:p>
        </p:txBody>
      </p:sp>
      <p:cxnSp>
        <p:nvCxnSpPr>
          <p:cNvPr id="5" name="Straight Connector 4"/>
          <p:cNvCxnSpPr/>
          <p:nvPr/>
        </p:nvCxnSpPr>
        <p:spPr bwMode="auto">
          <a:xfrm>
            <a:off x="5638800" y="1733550"/>
            <a:ext cx="3048000" cy="1588"/>
          </a:xfrm>
          <a:prstGeom prst="line">
            <a:avLst/>
          </a:prstGeom>
          <a:noFill/>
          <a:ln w="38100" cap="flat" cmpd="sng" algn="ctr">
            <a:solidFill>
              <a:schemeClr val="accent6">
                <a:lumMod val="60000"/>
                <a:lumOff val="40000"/>
              </a:schemeClr>
            </a:solidFill>
            <a:prstDash val="solid"/>
            <a:round/>
            <a:headEnd type="none" w="med" len="med"/>
            <a:tailEnd type="none" w="med" len="med"/>
          </a:ln>
          <a:effectLst/>
        </p:spPr>
      </p:cxnSp>
      <p:sp>
        <p:nvSpPr>
          <p:cNvPr id="80901" name="Freeform 5"/>
          <p:cNvSpPr>
            <a:spLocks noChangeArrowheads="1"/>
          </p:cNvSpPr>
          <p:nvPr/>
        </p:nvSpPr>
        <p:spPr bwMode="auto">
          <a:xfrm>
            <a:off x="6138863" y="1447800"/>
            <a:ext cx="1809750" cy="1350963"/>
          </a:xfrm>
          <a:custGeom>
            <a:avLst/>
            <a:gdLst>
              <a:gd name="T0" fmla="*/ 65560 w 1808605"/>
              <a:gd name="T1" fmla="*/ 850260 h 1351451"/>
              <a:gd name="T2" fmla="*/ 0 w 1808605"/>
              <a:gd name="T3" fmla="*/ 589570 h 1351451"/>
              <a:gd name="T4" fmla="*/ 98343 w 1808605"/>
              <a:gd name="T5" fmla="*/ 372324 h 1351451"/>
              <a:gd name="T6" fmla="*/ 240398 w 1808605"/>
              <a:gd name="T7" fmla="*/ 176807 h 1351451"/>
              <a:gd name="T8" fmla="*/ 491721 w 1808605"/>
              <a:gd name="T9" fmla="*/ 79045 h 1351451"/>
              <a:gd name="T10" fmla="*/ 699337 w 1808605"/>
              <a:gd name="T11" fmla="*/ 3013 h 1351451"/>
              <a:gd name="T12" fmla="*/ 732118 w 1808605"/>
              <a:gd name="T13" fmla="*/ 13875 h 1351451"/>
              <a:gd name="T14" fmla="*/ 917879 w 1808605"/>
              <a:gd name="T15" fmla="*/ 133360 h 1351451"/>
              <a:gd name="T16" fmla="*/ 1311257 w 1808605"/>
              <a:gd name="T17" fmla="*/ 133360 h 1351451"/>
              <a:gd name="T18" fmla="*/ 1387746 w 1808605"/>
              <a:gd name="T19" fmla="*/ 68184 h 1351451"/>
              <a:gd name="T20" fmla="*/ 1420528 w 1808605"/>
              <a:gd name="T21" fmla="*/ 89909 h 1351451"/>
              <a:gd name="T22" fmla="*/ 1453309 w 1808605"/>
              <a:gd name="T23" fmla="*/ 122498 h 1351451"/>
              <a:gd name="T24" fmla="*/ 1584434 w 1808605"/>
              <a:gd name="T25" fmla="*/ 263707 h 1351451"/>
              <a:gd name="T26" fmla="*/ 1617216 w 1808605"/>
              <a:gd name="T27" fmla="*/ 307153 h 1351451"/>
              <a:gd name="T28" fmla="*/ 1737413 w 1808605"/>
              <a:gd name="T29" fmla="*/ 643879 h 1351451"/>
              <a:gd name="T30" fmla="*/ 1813903 w 1808605"/>
              <a:gd name="T31" fmla="*/ 850260 h 1351451"/>
              <a:gd name="T32" fmla="*/ 1802977 w 1808605"/>
              <a:gd name="T33" fmla="*/ 958881 h 1351451"/>
              <a:gd name="T34" fmla="*/ 1770195 w 1808605"/>
              <a:gd name="T35" fmla="*/ 969743 h 1351451"/>
              <a:gd name="T36" fmla="*/ 1584434 w 1808605"/>
              <a:gd name="T37" fmla="*/ 1067503 h 1351451"/>
              <a:gd name="T38" fmla="*/ 1551653 w 1808605"/>
              <a:gd name="T39" fmla="*/ 1078366 h 1351451"/>
              <a:gd name="T40" fmla="*/ 1354964 w 1808605"/>
              <a:gd name="T41" fmla="*/ 1263022 h 1351451"/>
              <a:gd name="T42" fmla="*/ 1027150 w 1808605"/>
              <a:gd name="T43" fmla="*/ 1317333 h 1351451"/>
              <a:gd name="T44" fmla="*/ 633774 w 1808605"/>
              <a:gd name="T45" fmla="*/ 1306471 h 1351451"/>
              <a:gd name="T46" fmla="*/ 295032 w 1808605"/>
              <a:gd name="T47" fmla="*/ 1252161 h 1351451"/>
              <a:gd name="T48" fmla="*/ 284105 w 1808605"/>
              <a:gd name="T49" fmla="*/ 1241298 h 1351451"/>
              <a:gd name="T50" fmla="*/ 98343 w 1808605"/>
              <a:gd name="T51" fmla="*/ 1024055 h 1351451"/>
              <a:gd name="T52" fmla="*/ 65560 w 1808605"/>
              <a:gd name="T53" fmla="*/ 850260 h 13514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808605"/>
              <a:gd name="T82" fmla="*/ 0 h 1351451"/>
              <a:gd name="T83" fmla="*/ 1808605 w 1808605"/>
              <a:gd name="T84" fmla="*/ 1351451 h 135145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808605" h="1351451">
                <a:moveTo>
                  <a:pt x="65314" y="852105"/>
                </a:moveTo>
                <a:lnTo>
                  <a:pt x="0" y="590848"/>
                </a:lnTo>
                <a:cubicBezTo>
                  <a:pt x="90381" y="387491"/>
                  <a:pt x="55123" y="458834"/>
                  <a:pt x="97971" y="373134"/>
                </a:cubicBezTo>
                <a:lnTo>
                  <a:pt x="239486" y="177191"/>
                </a:lnTo>
                <a:lnTo>
                  <a:pt x="489857" y="79219"/>
                </a:lnTo>
                <a:cubicBezTo>
                  <a:pt x="558800" y="53819"/>
                  <a:pt x="625802" y="22351"/>
                  <a:pt x="696686" y="3019"/>
                </a:cubicBezTo>
                <a:cubicBezTo>
                  <a:pt x="707756" y="0"/>
                  <a:pt x="729343" y="13905"/>
                  <a:pt x="729343" y="13905"/>
                </a:cubicBezTo>
                <a:lnTo>
                  <a:pt x="914400" y="133648"/>
                </a:lnTo>
                <a:lnTo>
                  <a:pt x="1306286" y="133648"/>
                </a:lnTo>
                <a:cubicBezTo>
                  <a:pt x="1331686" y="111877"/>
                  <a:pt x="1351425" y="80758"/>
                  <a:pt x="1382486" y="68334"/>
                </a:cubicBezTo>
                <a:cubicBezTo>
                  <a:pt x="1394633" y="63475"/>
                  <a:pt x="1405092" y="81730"/>
                  <a:pt x="1415143" y="90105"/>
                </a:cubicBezTo>
                <a:cubicBezTo>
                  <a:pt x="1426970" y="99960"/>
                  <a:pt x="1447800" y="122762"/>
                  <a:pt x="1447800" y="122762"/>
                </a:cubicBezTo>
                <a:cubicBezTo>
                  <a:pt x="1491343" y="169934"/>
                  <a:pt x="1537618" y="214722"/>
                  <a:pt x="1578428" y="264277"/>
                </a:cubicBezTo>
                <a:cubicBezTo>
                  <a:pt x="1616959" y="311065"/>
                  <a:pt x="1580588" y="307819"/>
                  <a:pt x="1611086" y="307819"/>
                </a:cubicBezTo>
                <a:lnTo>
                  <a:pt x="1730828" y="645277"/>
                </a:lnTo>
                <a:cubicBezTo>
                  <a:pt x="1808343" y="844601"/>
                  <a:pt x="1807028" y="771140"/>
                  <a:pt x="1807028" y="852105"/>
                </a:cubicBezTo>
                <a:cubicBezTo>
                  <a:pt x="1803400" y="888391"/>
                  <a:pt x="1808605" y="926691"/>
                  <a:pt x="1796143" y="960962"/>
                </a:cubicBezTo>
                <a:cubicBezTo>
                  <a:pt x="1792222" y="971746"/>
                  <a:pt x="1763486" y="971848"/>
                  <a:pt x="1763486" y="971848"/>
                </a:cubicBezTo>
                <a:cubicBezTo>
                  <a:pt x="1701800" y="1004505"/>
                  <a:pt x="1640857" y="1038605"/>
                  <a:pt x="1578428" y="1069819"/>
                </a:cubicBezTo>
                <a:cubicBezTo>
                  <a:pt x="1568165" y="1074951"/>
                  <a:pt x="1545771" y="1080705"/>
                  <a:pt x="1545771" y="1080705"/>
                </a:cubicBezTo>
                <a:cubicBezTo>
                  <a:pt x="1358148" y="1268328"/>
                  <a:pt x="1447951" y="1265762"/>
                  <a:pt x="1349828" y="1265762"/>
                </a:cubicBezTo>
                <a:cubicBezTo>
                  <a:pt x="1045210" y="1322173"/>
                  <a:pt x="1155551" y="1320191"/>
                  <a:pt x="1023257" y="1320191"/>
                </a:cubicBezTo>
                <a:lnTo>
                  <a:pt x="631371" y="1309305"/>
                </a:lnTo>
                <a:cubicBezTo>
                  <a:pt x="305494" y="1275594"/>
                  <a:pt x="390491" y="1351451"/>
                  <a:pt x="293914" y="1254877"/>
                </a:cubicBezTo>
                <a:lnTo>
                  <a:pt x="283028" y="1243991"/>
                </a:lnTo>
                <a:lnTo>
                  <a:pt x="97971" y="1026277"/>
                </a:lnTo>
                <a:lnTo>
                  <a:pt x="65314" y="852105"/>
                </a:lnTo>
                <a:close/>
              </a:path>
            </a:pathLst>
          </a:custGeom>
          <a:noFill/>
          <a:ln w="381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 name="TextBox 6"/>
          <p:cNvSpPr txBox="1">
            <a:spLocks noChangeArrowheads="1"/>
          </p:cNvSpPr>
          <p:nvPr/>
        </p:nvSpPr>
        <p:spPr bwMode="auto">
          <a:xfrm>
            <a:off x="914400" y="3505200"/>
            <a:ext cx="7010400"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eaLnBrk="1" hangingPunct="1">
              <a:spcBef>
                <a:spcPts val="600"/>
              </a:spcBef>
            </a:pPr>
            <a:r>
              <a:rPr lang="en-US" sz="2000"/>
              <a:t>F</a:t>
            </a:r>
            <a:r>
              <a:rPr lang="en-US" sz="2000" baseline="-25000"/>
              <a:t>BUOYANT</a:t>
            </a:r>
            <a:r>
              <a:rPr lang="en-US" sz="2000"/>
              <a:t> = Weight</a:t>
            </a:r>
          </a:p>
          <a:p>
            <a:pPr algn="ctr" eaLnBrk="1" hangingPunct="1">
              <a:spcBef>
                <a:spcPts val="600"/>
              </a:spcBef>
            </a:pPr>
            <a:r>
              <a:rPr lang="en-US" sz="2000"/>
              <a:t>ρ</a:t>
            </a:r>
            <a:r>
              <a:rPr lang="en-US" sz="2000" baseline="-25000"/>
              <a:t>w</a:t>
            </a:r>
            <a:r>
              <a:rPr lang="en-US" sz="2000"/>
              <a:t> g V</a:t>
            </a:r>
            <a:r>
              <a:rPr lang="en-US" sz="2000" baseline="-25000"/>
              <a:t>DISPLACED</a:t>
            </a:r>
            <a:r>
              <a:rPr lang="en-US" sz="2000"/>
              <a:t> = ρ</a:t>
            </a:r>
            <a:r>
              <a:rPr lang="en-US" sz="2000" baseline="-25000"/>
              <a:t>ICE</a:t>
            </a:r>
            <a:r>
              <a:rPr lang="en-US" sz="2000"/>
              <a:t> g V</a:t>
            </a:r>
            <a:r>
              <a:rPr lang="en-US" sz="2000" baseline="-25000"/>
              <a:t>ICE</a:t>
            </a:r>
            <a:r>
              <a:rPr lang="en-US" sz="2000"/>
              <a:t> </a:t>
            </a:r>
          </a:p>
          <a:p>
            <a:pPr algn="ctr" eaLnBrk="1" hangingPunct="1">
              <a:spcBef>
                <a:spcPts val="600"/>
              </a:spcBef>
            </a:pPr>
            <a:r>
              <a:rPr lang="en-US" sz="2000"/>
              <a:t>ρ</a:t>
            </a:r>
            <a:r>
              <a:rPr lang="en-US" sz="2000" baseline="-25000"/>
              <a:t>w</a:t>
            </a:r>
            <a:r>
              <a:rPr lang="en-US" sz="2000"/>
              <a:t> g V</a:t>
            </a:r>
            <a:r>
              <a:rPr lang="en-US" sz="2000" baseline="-25000"/>
              <a:t>SUBMERGED</a:t>
            </a:r>
            <a:r>
              <a:rPr lang="en-US" sz="2000"/>
              <a:t> = ρ</a:t>
            </a:r>
            <a:r>
              <a:rPr lang="en-US" sz="2000" baseline="-25000"/>
              <a:t>ICE</a:t>
            </a:r>
            <a:r>
              <a:rPr lang="en-US" sz="2000"/>
              <a:t> g V</a:t>
            </a:r>
            <a:r>
              <a:rPr lang="en-US" sz="2000" baseline="-25000"/>
              <a:t>ICE</a:t>
            </a:r>
            <a:r>
              <a:rPr lang="en-US" sz="2000"/>
              <a:t>  </a:t>
            </a:r>
          </a:p>
          <a:p>
            <a:pPr algn="ctr" eaLnBrk="1" hangingPunct="1">
              <a:spcBef>
                <a:spcPts val="600"/>
              </a:spcBef>
            </a:pPr>
            <a:r>
              <a:rPr lang="en-US" sz="2000"/>
              <a:t>V</a:t>
            </a:r>
            <a:r>
              <a:rPr lang="en-US" sz="2000" baseline="-25000"/>
              <a:t>SUB</a:t>
            </a:r>
            <a:r>
              <a:rPr lang="en-US" sz="2000"/>
              <a:t> / V</a:t>
            </a:r>
            <a:r>
              <a:rPr lang="en-US" sz="2000" baseline="-25000"/>
              <a:t>OBJ </a:t>
            </a:r>
            <a:r>
              <a:rPr lang="en-US" sz="2000"/>
              <a:t> = ρ</a:t>
            </a:r>
            <a:r>
              <a:rPr lang="en-US" sz="2000" baseline="-25000"/>
              <a:t>ICE </a:t>
            </a:r>
            <a:r>
              <a:rPr lang="en-US" sz="2000"/>
              <a:t> / ρ</a:t>
            </a:r>
            <a:r>
              <a:rPr lang="en-US" sz="2000" baseline="-25000"/>
              <a:t>w</a:t>
            </a:r>
            <a:endParaRPr lang="en-US" sz="2000"/>
          </a:p>
          <a:p>
            <a:pPr algn="ctr" eaLnBrk="1" hangingPunct="1">
              <a:spcBef>
                <a:spcPts val="600"/>
              </a:spcBef>
            </a:pPr>
            <a:r>
              <a:rPr lang="en-US" sz="2000"/>
              <a:t>V</a:t>
            </a:r>
            <a:r>
              <a:rPr lang="en-US" sz="2000" baseline="-25000"/>
              <a:t>SUB</a:t>
            </a:r>
            <a:r>
              <a:rPr lang="en-US" sz="2000"/>
              <a:t> / V</a:t>
            </a:r>
            <a:r>
              <a:rPr lang="en-US" sz="2000" baseline="-25000"/>
              <a:t>OBJ </a:t>
            </a:r>
            <a:r>
              <a:rPr lang="en-US" sz="2000"/>
              <a:t> = 0.92 </a:t>
            </a:r>
          </a:p>
          <a:p>
            <a:pPr algn="ctr" eaLnBrk="1" hangingPunct="1">
              <a:spcBef>
                <a:spcPts val="600"/>
              </a:spcBef>
            </a:pPr>
            <a:r>
              <a:rPr lang="en-US" sz="2000"/>
              <a:t>So fraction not submerged is 1-0.92 or 0.08,   8%</a:t>
            </a:r>
          </a:p>
        </p:txBody>
      </p:sp>
    </p:spTree>
    <p:extLst>
      <p:ext uri="{BB962C8B-B14F-4D97-AF65-F5344CB8AC3E}">
        <p14:creationId xmlns:p14="http://schemas.microsoft.com/office/powerpoint/2010/main" val="1763275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304800" y="0"/>
            <a:ext cx="8229600" cy="1143000"/>
          </a:xfrm>
          <a:prstGeom prst="rect">
            <a:avLst/>
          </a:prstGeom>
        </p:spPr>
        <p:style>
          <a:lnRef idx="1">
            <a:schemeClr val="accent2"/>
          </a:lnRef>
          <a:fillRef idx="2">
            <a:schemeClr val="accent2"/>
          </a:fillRef>
          <a:effectRef idx="1">
            <a:schemeClr val="accent2"/>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660066"/>
                </a:solidFill>
              </a:rPr>
              <a:t>The law</a:t>
            </a:r>
          </a:p>
        </p:txBody>
      </p:sp>
      <p:sp>
        <p:nvSpPr>
          <p:cNvPr id="5" name="Rectangle 3"/>
          <p:cNvSpPr txBox="1">
            <a:spLocks noChangeArrowheads="1"/>
          </p:cNvSpPr>
          <p:nvPr/>
        </p:nvSpPr>
        <p:spPr>
          <a:xfrm>
            <a:off x="76200" y="1219200"/>
            <a:ext cx="8991600" cy="5334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2800" b="1" dirty="0" smtClean="0"/>
              <a:t>Archimedes' Principle</a:t>
            </a:r>
            <a:r>
              <a:rPr lang="en-US" sz="2800" dirty="0" smtClean="0"/>
              <a:t>, law of physics that states that when an object is totally or partially immersed in a fluid, it experiences </a:t>
            </a:r>
            <a:r>
              <a:rPr lang="en-US" sz="2800" dirty="0" smtClean="0">
                <a:solidFill>
                  <a:srgbClr val="FF0000"/>
                </a:solidFill>
              </a:rPr>
              <a:t>an </a:t>
            </a:r>
            <a:r>
              <a:rPr lang="en-US" sz="2800" dirty="0" err="1" smtClean="0">
                <a:solidFill>
                  <a:srgbClr val="FF0000"/>
                </a:solidFill>
              </a:rPr>
              <a:t>upthrust</a:t>
            </a:r>
            <a:r>
              <a:rPr lang="en-US" sz="2800" dirty="0" smtClean="0">
                <a:solidFill>
                  <a:srgbClr val="FF0000"/>
                </a:solidFill>
              </a:rPr>
              <a:t> equal to the weight of the fluid displaced. </a:t>
            </a:r>
          </a:p>
          <a:p>
            <a:pPr>
              <a:lnSpc>
                <a:spcPct val="90000"/>
              </a:lnSpc>
              <a:buFontTx/>
              <a:buNone/>
            </a:pPr>
            <a:r>
              <a:rPr lang="en-US" sz="2800" dirty="0" smtClean="0"/>
              <a:t>      The principle is most frequently applied to the </a:t>
            </a:r>
            <a:r>
              <a:rPr lang="en-US" sz="2800" dirty="0" err="1" smtClean="0"/>
              <a:t>behaviour</a:t>
            </a:r>
            <a:r>
              <a:rPr lang="en-US" sz="2800" dirty="0" smtClean="0"/>
              <a:t> of objects in water, and helps to explain floating and sinking, and why objects seem lighter in water. It also applies to balloons in the air.</a:t>
            </a:r>
            <a:endParaRPr lang="en-US" sz="1400" dirty="0" smtClean="0"/>
          </a:p>
        </p:txBody>
      </p:sp>
      <p:pic>
        <p:nvPicPr>
          <p:cNvPr id="2" name="صوت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65213348"/>
      </p:ext>
    </p:extLst>
  </p:cSld>
  <p:clrMapOvr>
    <a:masterClrMapping/>
  </p:clrMapOvr>
  <mc:AlternateContent xmlns:mc="http://schemas.openxmlformats.org/markup-compatibility/2006" xmlns:p14="http://schemas.microsoft.com/office/powerpoint/2010/main">
    <mc:Choice Requires="p14">
      <p:transition spd="slow" p14:dur="2000" advTm="57100"/>
    </mc:Choice>
    <mc:Fallback xmlns="">
      <p:transition spd="slow" advTm="57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dissolve">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dissolve">
                                      <p:cBhvr>
                                        <p:cTn id="1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228600" y="533400"/>
            <a:ext cx="8686800" cy="1006475"/>
          </a:xfrm>
        </p:spPr>
        <p:txBody>
          <a:bodyPr/>
          <a:lstStyle/>
          <a:p>
            <a:pPr eaLnBrk="1" hangingPunct="1"/>
            <a:r>
              <a:rPr lang="en-US" sz="2000" smtClean="0"/>
              <a:t>An object of mass 1500 kg with a density of 2000 kg/m</a:t>
            </a:r>
            <a:r>
              <a:rPr lang="en-US" sz="2000" baseline="30000" smtClean="0"/>
              <a:t>3</a:t>
            </a:r>
            <a:r>
              <a:rPr lang="en-US" sz="2000" smtClean="0"/>
              <a:t> is put into water.</a:t>
            </a:r>
            <a:br>
              <a:rPr lang="en-US" sz="2000" smtClean="0"/>
            </a:br>
            <a:r>
              <a:rPr lang="en-US" sz="2000" smtClean="0"/>
              <a:t>(a) Will this object float?</a:t>
            </a:r>
            <a:br>
              <a:rPr lang="en-US" sz="2000" smtClean="0"/>
            </a:br>
            <a:r>
              <a:rPr lang="en-US" sz="2000" smtClean="0"/>
              <a:t>(b) What will be the weight of the object in water?</a:t>
            </a:r>
            <a:endParaRPr lang="en-US" smtClean="0"/>
          </a:p>
        </p:txBody>
      </p:sp>
      <p:sp>
        <p:nvSpPr>
          <p:cNvPr id="83971" name="Rectangle 3"/>
          <p:cNvSpPr>
            <a:spLocks noChangeArrowheads="1"/>
          </p:cNvSpPr>
          <p:nvPr/>
        </p:nvSpPr>
        <p:spPr bwMode="auto">
          <a:xfrm>
            <a:off x="0" y="2924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spAutoFit/>
          </a:bodyPr>
          <a:lstStyle/>
          <a:p>
            <a:endParaRPr lang="en-US"/>
          </a:p>
        </p:txBody>
      </p:sp>
      <p:sp>
        <p:nvSpPr>
          <p:cNvPr id="83978" name="Rectangle 10"/>
          <p:cNvSpPr>
            <a:spLocks noChangeArrowheads="1"/>
          </p:cNvSpPr>
          <p:nvPr/>
        </p:nvSpPr>
        <p:spPr bwMode="auto">
          <a:xfrm>
            <a:off x="152400" y="0"/>
            <a:ext cx="2024063" cy="579438"/>
          </a:xfrm>
          <a:prstGeom prst="rect">
            <a:avLst/>
          </a:prstGeom>
          <a:solidFill>
            <a:srgbClr val="00CC00"/>
          </a:solidFill>
          <a:ln>
            <a:noFill/>
          </a:ln>
          <a:effectLst/>
          <a:extLs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b="1">
                <a:solidFill>
                  <a:srgbClr val="FF0000"/>
                </a:solidFill>
              </a:rPr>
              <a:t>Example 5</a:t>
            </a:r>
          </a:p>
        </p:txBody>
      </p:sp>
    </p:spTree>
    <p:extLst>
      <p:ext uri="{BB962C8B-B14F-4D97-AF65-F5344CB8AC3E}">
        <p14:creationId xmlns:p14="http://schemas.microsoft.com/office/powerpoint/2010/main" val="407950538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p:cNvSpPr txBox="1">
            <a:spLocks/>
          </p:cNvSpPr>
          <p:nvPr/>
        </p:nvSpPr>
        <p:spPr>
          <a:xfrm>
            <a:off x="438816" y="381000"/>
            <a:ext cx="8229600" cy="715962"/>
          </a:xfrm>
          <a:prstGeom prst="rect">
            <a:avLst/>
          </a:prstGeom>
        </p:spPr>
        <p:style>
          <a:lnRef idx="1">
            <a:schemeClr val="accent2"/>
          </a:lnRef>
          <a:fillRef idx="2">
            <a:schemeClr val="accent2"/>
          </a:fillRef>
          <a:effectRef idx="1">
            <a:schemeClr val="accent2"/>
          </a:effectRef>
          <a:fontRef idx="minor">
            <a:schemeClr val="dk1"/>
          </a:fontRef>
        </p:style>
        <p:txBody>
          <a:bodyPr>
            <a:normAutofit fontScale="25000" lnSpcReduction="2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smtClean="0">
                <a:solidFill>
                  <a:srgbClr val="FF0000"/>
                </a:solidFill>
                <a:latin typeface="Times New Roman" pitchFamily="18" charset="0"/>
                <a:cs typeface="Times New Roman" pitchFamily="18" charset="0"/>
              </a:rPr>
              <a:t/>
            </a:r>
            <a:br>
              <a:rPr lang="en-US" dirty="0" smtClean="0">
                <a:solidFill>
                  <a:srgbClr val="FF0000"/>
                </a:solidFill>
                <a:latin typeface="Times New Roman" pitchFamily="18" charset="0"/>
                <a:cs typeface="Times New Roman" pitchFamily="18" charset="0"/>
              </a:rPr>
            </a:br>
            <a:r>
              <a:rPr lang="en-US" sz="17600" dirty="0" smtClean="0">
                <a:solidFill>
                  <a:srgbClr val="FF0000"/>
                </a:solidFill>
                <a:latin typeface="Times New Roman" pitchFamily="18" charset="0"/>
                <a:cs typeface="Times New Roman" pitchFamily="18" charset="0"/>
              </a:rPr>
              <a:t>Archimedes Principle</a:t>
            </a:r>
            <a:r>
              <a:rPr lang="ar-IQ" sz="17600" u="sng" dirty="0" smtClean="0">
                <a:solidFill>
                  <a:srgbClr val="002060"/>
                </a:solidFill>
              </a:rPr>
              <a:t/>
            </a:r>
            <a:br>
              <a:rPr lang="ar-IQ" sz="17600" u="sng" dirty="0" smtClean="0">
                <a:solidFill>
                  <a:srgbClr val="002060"/>
                </a:solidFill>
              </a:rPr>
            </a:br>
            <a:endParaRPr lang="en-US" sz="17600" dirty="0"/>
          </a:p>
        </p:txBody>
      </p:sp>
      <p:sp>
        <p:nvSpPr>
          <p:cNvPr id="5" name="Rectangle 6"/>
          <p:cNvSpPr>
            <a:spLocks/>
          </p:cNvSpPr>
          <p:nvPr/>
        </p:nvSpPr>
        <p:spPr bwMode="auto">
          <a:xfrm>
            <a:off x="291178" y="1481137"/>
            <a:ext cx="8377238" cy="4614863"/>
          </a:xfrm>
          <a:prstGeom prst="rect">
            <a:avLst/>
          </a:prstGeom>
          <a:ln/>
          <a:extLst/>
        </p:spPr>
        <p:style>
          <a:lnRef idx="1">
            <a:schemeClr val="accent2"/>
          </a:lnRef>
          <a:fillRef idx="2">
            <a:schemeClr val="accent2"/>
          </a:fillRef>
          <a:effectRef idx="1">
            <a:schemeClr val="accent2"/>
          </a:effectRef>
          <a:fontRef idx="minor">
            <a:schemeClr val="dk1"/>
          </a:fontRef>
        </p:style>
        <p:txBody>
          <a:bodyPr lIns="0" tIns="0" rIns="40638" bIns="0"/>
          <a:lstStyle/>
          <a:p>
            <a:pPr marL="57150" algn="ctr">
              <a:spcBef>
                <a:spcPts val="1613"/>
              </a:spcBef>
            </a:pPr>
            <a:r>
              <a:rPr lang="en-US" altLang="en-US" sz="3600" u="sng" dirty="0">
                <a:solidFill>
                  <a:srgbClr val="111111"/>
                </a:solidFill>
                <a:latin typeface="Arial Bold" charset="0"/>
                <a:cs typeface="Arial Bold" charset="0"/>
                <a:sym typeface="Arial Bold" charset="0"/>
              </a:rPr>
              <a:t>Archimedes’ </a:t>
            </a:r>
            <a:r>
              <a:rPr lang="en-US" altLang="en-US" sz="3600" u="sng" dirty="0" smtClean="0">
                <a:solidFill>
                  <a:srgbClr val="111111"/>
                </a:solidFill>
                <a:latin typeface="Arial Bold" charset="0"/>
                <a:cs typeface="Arial Bold" charset="0"/>
                <a:sym typeface="Arial Bold" charset="0"/>
              </a:rPr>
              <a:t>Principle</a:t>
            </a:r>
          </a:p>
          <a:p>
            <a:pPr marL="57150">
              <a:spcBef>
                <a:spcPts val="1613"/>
              </a:spcBef>
            </a:pPr>
            <a:r>
              <a:rPr lang="en-US" altLang="en-US" sz="2400" dirty="0" smtClean="0">
                <a:solidFill>
                  <a:srgbClr val="111111"/>
                </a:solidFill>
                <a:latin typeface="Arial Bold" charset="0"/>
                <a:cs typeface="Arial Bold" charset="0"/>
                <a:sym typeface="Arial Bold" charset="0"/>
              </a:rPr>
              <a:t> </a:t>
            </a:r>
            <a:r>
              <a:rPr lang="en-US" altLang="en-US" sz="4000" dirty="0">
                <a:solidFill>
                  <a:srgbClr val="111111"/>
                </a:solidFill>
                <a:latin typeface="Arial Bold" charset="0"/>
                <a:cs typeface="Arial Bold" charset="0"/>
                <a:sym typeface="Arial Bold" charset="0"/>
              </a:rPr>
              <a:t>An object </a:t>
            </a:r>
            <a:r>
              <a:rPr lang="en-US" altLang="en-US" sz="4000" dirty="0">
                <a:solidFill>
                  <a:srgbClr val="0044FE"/>
                </a:solidFill>
                <a:latin typeface="Arial Bold" charset="0"/>
                <a:cs typeface="Arial Bold" charset="0"/>
                <a:sym typeface="Arial Bold" charset="0"/>
              </a:rPr>
              <a:t>completely immersed</a:t>
            </a:r>
            <a:r>
              <a:rPr lang="en-US" altLang="en-US" sz="4000" dirty="0">
                <a:solidFill>
                  <a:srgbClr val="111111"/>
                </a:solidFill>
                <a:latin typeface="Arial Bold" charset="0"/>
                <a:cs typeface="Arial Bold" charset="0"/>
                <a:sym typeface="Arial Bold" charset="0"/>
              </a:rPr>
              <a:t> in a fluid experiences an upward buoyant force </a:t>
            </a:r>
            <a:r>
              <a:rPr lang="en-US" altLang="en-US" sz="4000" dirty="0">
                <a:solidFill>
                  <a:srgbClr val="D90B00"/>
                </a:solidFill>
                <a:latin typeface="Arial Bold" charset="0"/>
                <a:cs typeface="Arial Bold" charset="0"/>
                <a:sym typeface="Arial Bold" charset="0"/>
              </a:rPr>
              <a:t>equal</a:t>
            </a:r>
            <a:r>
              <a:rPr lang="en-US" altLang="en-US" sz="4000" dirty="0">
                <a:solidFill>
                  <a:srgbClr val="111111"/>
                </a:solidFill>
                <a:latin typeface="Arial Bold" charset="0"/>
                <a:cs typeface="Arial Bold" charset="0"/>
                <a:sym typeface="Arial Bold" charset="0"/>
              </a:rPr>
              <a:t> in magnitude to the </a:t>
            </a:r>
            <a:r>
              <a:rPr lang="en-US" altLang="en-US" sz="4000" dirty="0">
                <a:solidFill>
                  <a:srgbClr val="D90B00"/>
                </a:solidFill>
                <a:latin typeface="Arial Bold" charset="0"/>
                <a:cs typeface="Arial Bold" charset="0"/>
                <a:sym typeface="Arial Bold" charset="0"/>
              </a:rPr>
              <a:t>weight of fluid displaced</a:t>
            </a:r>
            <a:r>
              <a:rPr lang="en-US" altLang="en-US" sz="4000" dirty="0">
                <a:solidFill>
                  <a:srgbClr val="111111"/>
                </a:solidFill>
                <a:latin typeface="Arial Bold" charset="0"/>
                <a:cs typeface="Arial Bold" charset="0"/>
                <a:sym typeface="Arial Bold" charset="0"/>
              </a:rPr>
              <a:t> by the object. </a:t>
            </a:r>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5409125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nvSpPr>
        <p:spPr bwMode="auto">
          <a:xfrm>
            <a:off x="381000" y="65087"/>
            <a:ext cx="8229600" cy="1143000"/>
          </a:xfrm>
          <a:prstGeom prst="rect">
            <a:avLst/>
          </a:prstGeom>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r>
              <a:rPr lang="en-US" sz="2800" b="1" i="1" u="sng" smtClean="0">
                <a:solidFill>
                  <a:srgbClr val="660066"/>
                </a:solidFill>
              </a:rPr>
              <a:t>Density and Buoyancy</a:t>
            </a:r>
            <a:r>
              <a:rPr lang="en-US" smtClean="0"/>
              <a:t/>
            </a:r>
            <a:br>
              <a:rPr lang="en-US" smtClean="0"/>
            </a:br>
            <a:endParaRPr lang="en-US" smtClean="0"/>
          </a:p>
        </p:txBody>
      </p:sp>
      <p:sp>
        <p:nvSpPr>
          <p:cNvPr id="11" name="Rectangle 10"/>
          <p:cNvSpPr>
            <a:spLocks noChangeArrowheads="1"/>
          </p:cNvSpPr>
          <p:nvPr/>
        </p:nvSpPr>
        <p:spPr bwMode="auto">
          <a:xfrm>
            <a:off x="0" y="1208087"/>
            <a:ext cx="9144000" cy="5386388"/>
          </a:xfrm>
          <a:prstGeom prst="rect">
            <a:avLst/>
          </a:prstGeom>
          <a:ln/>
          <a:extLst/>
        </p:spPr>
        <p:style>
          <a:lnRef idx="1">
            <a:schemeClr val="accent1"/>
          </a:lnRef>
          <a:fillRef idx="3">
            <a:schemeClr val="accent1"/>
          </a:fillRef>
          <a:effectRef idx="2">
            <a:schemeClr val="accent1"/>
          </a:effectRef>
          <a:fontRef idx="minor">
            <a:schemeClr val="lt1"/>
          </a:fontRef>
        </p:style>
        <p:txBody>
          <a:bodyPr anchor="ct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indent="274638"/>
            <a:r>
              <a:rPr lang="en-US" sz="2800" b="1" dirty="0">
                <a:solidFill>
                  <a:srgbClr val="FFFF00"/>
                </a:solidFill>
                <a:latin typeface="Arial Narrow" pitchFamily="34" charset="0"/>
                <a:cs typeface="Times New Roman" pitchFamily="18" charset="0"/>
              </a:rPr>
              <a:t>From  </a:t>
            </a:r>
            <a:r>
              <a:rPr lang="en-US" sz="2800" b="1" dirty="0" err="1">
                <a:solidFill>
                  <a:srgbClr val="FFFF00"/>
                </a:solidFill>
                <a:latin typeface="Arial Narrow" pitchFamily="34" charset="0"/>
                <a:cs typeface="Times New Roman" pitchFamily="18" charset="0"/>
              </a:rPr>
              <a:t>Archimedes’s</a:t>
            </a:r>
            <a:r>
              <a:rPr lang="en-US" sz="2800" b="1" dirty="0">
                <a:solidFill>
                  <a:srgbClr val="FFFF00"/>
                </a:solidFill>
                <a:latin typeface="Arial Narrow" pitchFamily="34" charset="0"/>
                <a:cs typeface="Times New Roman" pitchFamily="18" charset="0"/>
              </a:rPr>
              <a:t> Principle :</a:t>
            </a:r>
            <a:endParaRPr lang="en-US" sz="2800" b="1" dirty="0">
              <a:solidFill>
                <a:srgbClr val="FFFF00"/>
              </a:solidFill>
            </a:endParaRPr>
          </a:p>
          <a:p>
            <a:pPr indent="274638" eaLnBrk="0" hangingPunct="0"/>
            <a:r>
              <a:rPr lang="en-US" sz="2800" b="1" dirty="0">
                <a:solidFill>
                  <a:srgbClr val="FFFF00"/>
                </a:solidFill>
                <a:latin typeface="Arial Narrow" pitchFamily="34" charset="0"/>
                <a:cs typeface="Times New Roman" pitchFamily="18" charset="0"/>
              </a:rPr>
              <a:t>Buoyant Force	= Weight of fluid displaced</a:t>
            </a:r>
            <a:endParaRPr lang="en-US" sz="2800" b="1" dirty="0">
              <a:solidFill>
                <a:srgbClr val="FFFF00"/>
              </a:solidFill>
            </a:endParaRPr>
          </a:p>
          <a:p>
            <a:pPr indent="274638" eaLnBrk="0" hangingPunct="0"/>
            <a:r>
              <a:rPr lang="en-US" sz="2800" b="1" dirty="0">
                <a:solidFill>
                  <a:srgbClr val="FFFF00"/>
                </a:solidFill>
                <a:latin typeface="Arial Narrow" pitchFamily="34" charset="0"/>
                <a:cs typeface="Times New Roman" pitchFamily="18" charset="0"/>
              </a:rPr>
              <a:t>                               =  mg                 (note : F = ma)</a:t>
            </a:r>
            <a:endParaRPr lang="en-US" sz="2800" b="1" dirty="0">
              <a:solidFill>
                <a:srgbClr val="FFFF00"/>
              </a:solidFill>
            </a:endParaRPr>
          </a:p>
          <a:p>
            <a:pPr indent="274638" eaLnBrk="0" hangingPunct="0"/>
            <a:r>
              <a:rPr lang="en-US" sz="2800" b="1" dirty="0">
                <a:solidFill>
                  <a:srgbClr val="FFFF00"/>
                </a:solidFill>
                <a:latin typeface="Arial Narrow" pitchFamily="34" charset="0"/>
                <a:cs typeface="Times New Roman" pitchFamily="18" charset="0"/>
              </a:rPr>
              <a:t>                               =  </a:t>
            </a:r>
            <a:r>
              <a:rPr lang="en-US" sz="2800" b="1" dirty="0">
                <a:solidFill>
                  <a:srgbClr val="FFFF00"/>
                </a:solidFill>
                <a:latin typeface="Arial Narrow" pitchFamily="34" charset="0"/>
                <a:cs typeface="Times New Roman" pitchFamily="18" charset="0"/>
                <a:sym typeface="Symbol" pitchFamily="18" charset="2"/>
              </a:rPr>
              <a:t></a:t>
            </a:r>
            <a:r>
              <a:rPr lang="en-US" sz="2800" b="1" dirty="0">
                <a:solidFill>
                  <a:srgbClr val="FFFF00"/>
                </a:solidFill>
                <a:latin typeface="Arial Narrow" pitchFamily="34" charset="0"/>
                <a:cs typeface="Times New Roman" pitchFamily="18" charset="0"/>
              </a:rPr>
              <a:t>Vg</a:t>
            </a:r>
            <a:r>
              <a:rPr lang="en-US" sz="2800" b="1" dirty="0">
                <a:solidFill>
                  <a:srgbClr val="FFFF00"/>
                </a:solidFill>
                <a:latin typeface="Arial Narrow" pitchFamily="34" charset="0"/>
                <a:cs typeface="Times New Roman" pitchFamily="18" charset="0"/>
                <a:sym typeface="Symbol" pitchFamily="18" charset="2"/>
              </a:rPr>
              <a:t>	    (note : </a:t>
            </a:r>
            <a:r>
              <a:rPr lang="en-US" sz="2800" b="1" dirty="0">
                <a:solidFill>
                  <a:srgbClr val="FFFF00"/>
                </a:solidFill>
                <a:latin typeface="Arial Narrow" pitchFamily="34" charset="0"/>
                <a:cs typeface="Times New Roman" pitchFamily="18" charset="0"/>
              </a:rPr>
              <a:t> = </a:t>
            </a:r>
            <a:r>
              <a:rPr lang="en-US" sz="2800" b="1" u="sng" dirty="0">
                <a:solidFill>
                  <a:srgbClr val="FFFF00"/>
                </a:solidFill>
                <a:latin typeface="Arial Narrow" pitchFamily="34" charset="0"/>
                <a:cs typeface="Times New Roman" pitchFamily="18" charset="0"/>
                <a:sym typeface="Symbol" pitchFamily="18" charset="2"/>
              </a:rPr>
              <a:t>m</a:t>
            </a:r>
            <a:r>
              <a:rPr lang="en-US" sz="2800" b="1" dirty="0">
                <a:solidFill>
                  <a:srgbClr val="FFFF00"/>
                </a:solidFill>
                <a:latin typeface="Arial Narrow" pitchFamily="34" charset="0"/>
                <a:cs typeface="Times New Roman" pitchFamily="18" charset="0"/>
                <a:sym typeface="Symbol" pitchFamily="18" charset="2"/>
              </a:rPr>
              <a:t>  )</a:t>
            </a:r>
            <a:endParaRPr lang="en-US" sz="2800" b="1" dirty="0">
              <a:solidFill>
                <a:srgbClr val="FFFF00"/>
              </a:solidFill>
              <a:sym typeface="Symbol" pitchFamily="18" charset="2"/>
            </a:endParaRPr>
          </a:p>
          <a:p>
            <a:pPr indent="274638" eaLnBrk="0" hangingPunct="0"/>
            <a:r>
              <a:rPr lang="en-US" sz="2800" b="1" dirty="0">
                <a:solidFill>
                  <a:srgbClr val="FFFF00"/>
                </a:solidFill>
                <a:latin typeface="Arial Narrow" pitchFamily="34" charset="0"/>
                <a:cs typeface="Times New Roman" pitchFamily="18" charset="0"/>
                <a:sym typeface="Symbol" pitchFamily="18" charset="2"/>
              </a:rPr>
              <a:t>                                                                            V	</a:t>
            </a:r>
            <a:endParaRPr lang="en-US" sz="2800" b="1" dirty="0">
              <a:solidFill>
                <a:srgbClr val="FFFF00"/>
              </a:solidFill>
              <a:sym typeface="Symbol" pitchFamily="18" charset="2"/>
            </a:endParaRPr>
          </a:p>
          <a:p>
            <a:pPr indent="274638" eaLnBrk="0" hangingPunct="0"/>
            <a:r>
              <a:rPr lang="en-US" sz="2800" b="1" dirty="0">
                <a:solidFill>
                  <a:srgbClr val="FFFF00"/>
                </a:solidFill>
                <a:latin typeface="Arial Narrow" pitchFamily="34" charset="0"/>
                <a:cs typeface="Times New Roman" pitchFamily="18" charset="0"/>
                <a:sym typeface="Symbol" pitchFamily="18" charset="2"/>
              </a:rPr>
              <a:t>Thus     </a:t>
            </a:r>
            <a:r>
              <a:rPr lang="en-US" sz="3600" b="1" dirty="0">
                <a:solidFill>
                  <a:srgbClr val="FFFF00"/>
                </a:solidFill>
                <a:latin typeface="Arial Narrow" pitchFamily="34" charset="0"/>
                <a:cs typeface="Times New Roman" pitchFamily="18" charset="0"/>
                <a:sym typeface="Symbol" pitchFamily="18" charset="2"/>
              </a:rPr>
              <a:t>F</a:t>
            </a:r>
            <a:r>
              <a:rPr lang="en-US" sz="3600" b="1" baseline="-30000" dirty="0">
                <a:solidFill>
                  <a:srgbClr val="FFFF00"/>
                </a:solidFill>
                <a:latin typeface="Arial Narrow" pitchFamily="34" charset="0"/>
                <a:cs typeface="Times New Roman" pitchFamily="18" charset="0"/>
                <a:sym typeface="Symbol" pitchFamily="18" charset="2"/>
              </a:rPr>
              <a:t>B</a:t>
            </a:r>
            <a:r>
              <a:rPr lang="en-US" sz="3600" b="1" dirty="0">
                <a:solidFill>
                  <a:srgbClr val="FFFF00"/>
                </a:solidFill>
                <a:latin typeface="Arial Narrow" pitchFamily="34" charset="0"/>
                <a:cs typeface="Times New Roman" pitchFamily="18" charset="0"/>
                <a:sym typeface="Symbol" pitchFamily="18" charset="2"/>
              </a:rPr>
              <a:t>	    =   </a:t>
            </a:r>
            <a:r>
              <a:rPr lang="en-US" sz="3600" b="1" dirty="0">
                <a:solidFill>
                  <a:srgbClr val="FFFF00"/>
                </a:solidFill>
                <a:latin typeface="Arial Narrow" pitchFamily="34" charset="0"/>
                <a:cs typeface="Times New Roman" pitchFamily="18" charset="0"/>
              </a:rPr>
              <a:t> V g</a:t>
            </a:r>
            <a:endParaRPr lang="en-US" sz="3600" b="1" dirty="0">
              <a:solidFill>
                <a:srgbClr val="FFFF00"/>
              </a:solidFill>
              <a:sym typeface="Symbol" pitchFamily="18" charset="2"/>
            </a:endParaRPr>
          </a:p>
          <a:p>
            <a:pPr indent="274638" eaLnBrk="0" hangingPunct="0"/>
            <a:r>
              <a:rPr lang="en-US" sz="2800" b="1" dirty="0">
                <a:solidFill>
                  <a:srgbClr val="FFFF00"/>
                </a:solidFill>
                <a:latin typeface="Arial Narrow" pitchFamily="34" charset="0"/>
                <a:cs typeface="Times New Roman" pitchFamily="18" charset="0"/>
                <a:sym typeface="Symbol" pitchFamily="18" charset="2"/>
              </a:rPr>
              <a:t>Where ……</a:t>
            </a:r>
          </a:p>
          <a:p>
            <a:pPr indent="274638" eaLnBrk="0" hangingPunct="0"/>
            <a:r>
              <a:rPr lang="en-US" sz="2800" b="1" dirty="0">
                <a:solidFill>
                  <a:srgbClr val="FFFF00"/>
                </a:solidFill>
                <a:latin typeface="Arial Narrow" pitchFamily="34" charset="0"/>
                <a:cs typeface="Times New Roman" pitchFamily="18" charset="0"/>
                <a:sym typeface="Symbol" pitchFamily="18" charset="2"/>
              </a:rPr>
              <a:t>F</a:t>
            </a:r>
            <a:r>
              <a:rPr lang="en-US" sz="2800" b="1" baseline="-30000" dirty="0">
                <a:solidFill>
                  <a:srgbClr val="FFFF00"/>
                </a:solidFill>
                <a:latin typeface="Arial Narrow" pitchFamily="34" charset="0"/>
                <a:cs typeface="Times New Roman" pitchFamily="18" charset="0"/>
                <a:sym typeface="Symbol" pitchFamily="18" charset="2"/>
              </a:rPr>
              <a:t>B </a:t>
            </a:r>
            <a:r>
              <a:rPr lang="en-US" sz="2800" b="1" dirty="0">
                <a:solidFill>
                  <a:srgbClr val="FFFF00"/>
                </a:solidFill>
                <a:latin typeface="Arial Narrow" pitchFamily="34" charset="0"/>
                <a:cs typeface="Times New Roman" pitchFamily="18" charset="0"/>
                <a:sym typeface="Symbol" pitchFamily="18" charset="2"/>
              </a:rPr>
              <a:t>       =  Buoyant Force or Upthrust</a:t>
            </a:r>
            <a:endParaRPr lang="en-US" sz="2800" b="1" dirty="0">
              <a:solidFill>
                <a:srgbClr val="FFFF00"/>
              </a:solidFill>
              <a:sym typeface="Symbol" pitchFamily="18" charset="2"/>
            </a:endParaRPr>
          </a:p>
          <a:p>
            <a:pPr indent="274638" eaLnBrk="0" hangingPunct="0"/>
            <a:r>
              <a:rPr lang="en-US" sz="2800" b="1" dirty="0">
                <a:solidFill>
                  <a:srgbClr val="FFFF00"/>
                </a:solidFill>
                <a:latin typeface="Arial Narrow" pitchFamily="34" charset="0"/>
                <a:cs typeface="Times New Roman" pitchFamily="18" charset="0"/>
                <a:sym typeface="Symbol" pitchFamily="18" charset="2"/>
              </a:rPr>
              <a:t></a:t>
            </a:r>
            <a:r>
              <a:rPr lang="en-US" sz="2800" b="1" dirty="0">
                <a:solidFill>
                  <a:srgbClr val="FFFF00"/>
                </a:solidFill>
                <a:latin typeface="Arial Narrow" pitchFamily="34" charset="0"/>
                <a:cs typeface="Times New Roman" pitchFamily="18" charset="0"/>
              </a:rPr>
              <a:t>	</a:t>
            </a:r>
            <a:r>
              <a:rPr lang="en-US" sz="2800" b="1" dirty="0">
                <a:solidFill>
                  <a:srgbClr val="FFFF00"/>
                </a:solidFill>
                <a:latin typeface="Arial Narrow" pitchFamily="34" charset="0"/>
                <a:cs typeface="Times New Roman" pitchFamily="18" charset="0"/>
                <a:sym typeface="Symbol" pitchFamily="18" charset="2"/>
              </a:rPr>
              <a:t>    =  Density of fluid</a:t>
            </a:r>
            <a:endParaRPr lang="en-US" sz="2800" b="1" dirty="0">
              <a:solidFill>
                <a:srgbClr val="FFFF00"/>
              </a:solidFill>
              <a:sym typeface="Symbol" pitchFamily="18" charset="2"/>
            </a:endParaRPr>
          </a:p>
          <a:p>
            <a:pPr indent="274638" eaLnBrk="0" hangingPunct="0"/>
            <a:r>
              <a:rPr lang="en-US" sz="2800" b="1" dirty="0">
                <a:solidFill>
                  <a:srgbClr val="FFFF00"/>
                </a:solidFill>
                <a:latin typeface="Arial Narrow" pitchFamily="34" charset="0"/>
                <a:cs typeface="Times New Roman" pitchFamily="18" charset="0"/>
                <a:sym typeface="Symbol" pitchFamily="18" charset="2"/>
              </a:rPr>
              <a:t> V	    =  Volume of fluid displaced or</a:t>
            </a:r>
          </a:p>
          <a:p>
            <a:pPr indent="274638" eaLnBrk="0" hangingPunct="0"/>
            <a:r>
              <a:rPr lang="en-US" sz="2800" b="1" dirty="0">
                <a:solidFill>
                  <a:srgbClr val="FFFF00"/>
                </a:solidFill>
                <a:latin typeface="Arial Narrow" pitchFamily="34" charset="0"/>
                <a:cs typeface="Times New Roman" pitchFamily="18" charset="0"/>
                <a:sym typeface="Symbol" pitchFamily="18" charset="2"/>
              </a:rPr>
              <a:t>                the volume of the object that immersed in the fluid.</a:t>
            </a:r>
            <a:endParaRPr lang="en-US" sz="2800" b="1" dirty="0">
              <a:solidFill>
                <a:srgbClr val="FFFF00"/>
              </a:solidFill>
              <a:sym typeface="Symbol" pitchFamily="18" charset="2"/>
            </a:endParaRPr>
          </a:p>
          <a:p>
            <a:pPr indent="274638" eaLnBrk="0" hangingPunct="0"/>
            <a:endParaRPr lang="en-US" sz="2800" b="1" dirty="0">
              <a:latin typeface="Arial Narrow" pitchFamily="34" charset="0"/>
              <a:cs typeface="Times New Roman" pitchFamily="18" charset="0"/>
              <a:sym typeface="Symbol" pitchFamily="18" charset="2"/>
            </a:endParaRPr>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86182925"/>
      </p:ext>
    </p:extLst>
  </p:cSld>
  <p:clrMapOvr>
    <a:masterClrMapping/>
  </p:clrMapOvr>
  <mc:AlternateContent xmlns:mc="http://schemas.openxmlformats.org/markup-compatibility/2006" xmlns:p14="http://schemas.microsoft.com/office/powerpoint/2010/main">
    <mc:Choice Requires="p14">
      <p:transition spd="slow" p14:dur="2000" advTm="129084"/>
    </mc:Choice>
    <mc:Fallback xmlns="">
      <p:transition spd="slow" advTm="129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mage3.slideserve.com/5969219/slide13-n.jpg"/>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4700"/>
                    </a14:imgEffect>
                    <a14:imgEffect>
                      <a14:saturation sat="101000"/>
                    </a14:imgEffect>
                  </a14:imgLayer>
                </a14:imgProps>
              </a:ext>
              <a:ext uri="{28A0092B-C50C-407E-A947-70E740481C1C}">
                <a14:useLocalDpi xmlns:a14="http://schemas.microsoft.com/office/drawing/2010/main" val="0"/>
              </a:ext>
            </a:extLst>
          </a:blip>
          <a:srcRect/>
          <a:stretch>
            <a:fillRect/>
          </a:stretch>
        </p:blipFill>
        <p:spPr bwMode="auto">
          <a:xfrm>
            <a:off x="-23089" y="0"/>
            <a:ext cx="9167089" cy="6875318"/>
          </a:xfrm>
          <a:prstGeom prst="rect">
            <a:avLst/>
          </a:prstGeom>
          <a:ln>
            <a:noFill/>
          </a:ln>
          <a:effectLst>
            <a:softEdge rad="112500"/>
          </a:effectLst>
          <a:extLst/>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8537361"/>
      </p:ext>
    </p:extLst>
  </p:cSld>
  <p:clrMapOvr>
    <a:masterClrMapping/>
  </p:clrMapOvr>
  <mc:AlternateContent xmlns:mc="http://schemas.openxmlformats.org/markup-compatibility/2006" xmlns:p14="http://schemas.microsoft.com/office/powerpoint/2010/main">
    <mc:Choice Requires="p14">
      <p:transition spd="slow" p14:dur="2000" advTm="47864"/>
    </mc:Choice>
    <mc:Fallback xmlns="">
      <p:transition spd="slow" advTm="47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mage3.slideserve.com/5969219/buoyancy-density-relationship-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0446"/>
            <a:ext cx="9296400" cy="6972301"/>
          </a:xfrm>
          <a:prstGeom prst="rect">
            <a:avLst/>
          </a:prstGeom>
          <a:noFill/>
          <a:extLst>
            <a:ext uri="{909E8E84-426E-40DD-AFC4-6F175D3DCCD1}">
              <a14:hiddenFill xmlns:a14="http://schemas.microsoft.com/office/drawing/2010/main">
                <a:solidFill>
                  <a:srgbClr val="FFFFFF"/>
                </a:solidFill>
              </a14:hiddenFill>
            </a:ext>
          </a:extLst>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89826037"/>
      </p:ext>
    </p:extLst>
  </p:cSld>
  <p:clrMapOvr>
    <a:masterClrMapping/>
  </p:clrMapOvr>
  <mc:AlternateContent xmlns:mc="http://schemas.openxmlformats.org/markup-compatibility/2006" xmlns:p14="http://schemas.microsoft.com/office/powerpoint/2010/main">
    <mc:Choice Requires="p14">
      <p:transition spd="slow" p14:dur="2000" advTm="43082"/>
    </mc:Choice>
    <mc:Fallback xmlns="">
      <p:transition spd="slow" advTm="43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mage3.slideserve.com/5969219/what-is-the-density-of-water-n.jpg"/>
          <p:cNvPicPr>
            <a:picLocks noChangeAspect="1" noChangeArrowheads="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33000"/>
                    </a14:imgEffect>
                    <a14:imgEffect>
                      <a14:brightnessContrast bright="5000" contrast="40000"/>
                    </a14:imgEffect>
                  </a14:imgLayer>
                </a14:imgProps>
              </a:ext>
              <a:ext uri="{28A0092B-C50C-407E-A947-70E740481C1C}">
                <a14:useLocalDpi xmlns:a14="http://schemas.microsoft.com/office/drawing/2010/main" val="0"/>
              </a:ext>
            </a:extLst>
          </a:blip>
          <a:srcRect/>
          <a:stretch>
            <a:fillRect/>
          </a:stretch>
        </p:blipFill>
        <p:spPr bwMode="auto">
          <a:xfrm>
            <a:off x="2" y="13855"/>
            <a:ext cx="9143998" cy="6858000"/>
          </a:xfrm>
          <a:prstGeom prst="rect">
            <a:avLst/>
          </a:prstGeom>
          <a:ln/>
          <a:extLst/>
        </p:spPr>
        <p:style>
          <a:lnRef idx="1">
            <a:schemeClr val="accent2"/>
          </a:lnRef>
          <a:fillRef idx="3">
            <a:schemeClr val="accent2"/>
          </a:fillRef>
          <a:effectRef idx="2">
            <a:schemeClr val="accent2"/>
          </a:effectRef>
          <a:fontRef idx="minor">
            <a:schemeClr val="lt1"/>
          </a:fontRef>
        </p:style>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20042699"/>
      </p:ext>
    </p:extLst>
  </p:cSld>
  <p:clrMapOvr>
    <a:masterClrMapping/>
  </p:clrMapOvr>
  <mc:AlternateContent xmlns:mc="http://schemas.openxmlformats.org/markup-compatibility/2006" xmlns:p14="http://schemas.microsoft.com/office/powerpoint/2010/main">
    <mc:Choice Requires="p14">
      <p:transition spd="slow" p14:dur="2000" advTm="22254"/>
    </mc:Choice>
    <mc:Fallback xmlns="">
      <p:transition spd="slow" advTm="22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o&#10;&#10;o&#10;&#10;o&#10;&#10;This w2 will be less than w1 due to upthrust&#10;provided by water. Apparent loss in weight due to&#10;upthrust will b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28600"/>
            <a:ext cx="8153400" cy="6121441"/>
          </a:xfrm>
          <a:prstGeom prst="rect">
            <a:avLst/>
          </a:prstGeom>
          <a:noFill/>
          <a:extLst>
            <a:ext uri="{909E8E84-426E-40DD-AFC4-6F175D3DCCD1}">
              <a14:hiddenFill xmlns:a14="http://schemas.microsoft.com/office/drawing/2010/main">
                <a:solidFill>
                  <a:srgbClr val="FFFFFF"/>
                </a:solidFill>
              </a14:hiddenFill>
            </a:ext>
          </a:extLst>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18815242"/>
      </p:ext>
    </p:extLst>
  </p:cSld>
  <p:clrMapOvr>
    <a:masterClrMapping/>
  </p:clrMapOvr>
  <mc:AlternateContent xmlns:mc="http://schemas.openxmlformats.org/markup-compatibility/2006" xmlns:p14="http://schemas.microsoft.com/office/powerpoint/2010/main">
    <mc:Choice Requires="p14">
      <p:transition spd="slow" p14:dur="2000" advTm="85095"/>
    </mc:Choice>
    <mc:Fallback xmlns="">
      <p:transition spd="slow" advTm="85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rchimedes princi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35090" cy="6858478"/>
          </a:xfrm>
          <a:prstGeom prst="rect">
            <a:avLst/>
          </a:prstGeom>
          <a:noFill/>
          <a:extLst>
            <a:ext uri="{909E8E84-426E-40DD-AFC4-6F175D3DCCD1}">
              <a14:hiddenFill xmlns:a14="http://schemas.microsoft.com/office/drawing/2010/main">
                <a:solidFill>
                  <a:srgbClr val="FFFFFF"/>
                </a:solidFill>
              </a14:hiddenFill>
            </a:ext>
          </a:extLst>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28321938"/>
      </p:ext>
    </p:extLst>
  </p:cSld>
  <p:clrMapOvr>
    <a:masterClrMapping/>
  </p:clrMapOvr>
  <mc:AlternateContent xmlns:mc="http://schemas.openxmlformats.org/markup-compatibility/2006" xmlns:p14="http://schemas.microsoft.com/office/powerpoint/2010/main">
    <mc:Choice Requires="p14">
      <p:transition spd="slow" p14:dur="2000" advTm="31004"/>
    </mc:Choice>
    <mc:Fallback xmlns="">
      <p:transition spd="slow" advTm="31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
</p:tagLst>
</file>

<file path=ppt/tags/tag2.xml><?xml version="1.0" encoding="utf-8"?>
<p:tagLst xmlns:a="http://schemas.openxmlformats.org/drawingml/2006/main" xmlns:r="http://schemas.openxmlformats.org/officeDocument/2006/relationships" xmlns:p="http://schemas.openxmlformats.org/presentationml/2006/main">
  <p:tag name="TIMING" val="|1|1.1"/>
</p:tagLst>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1542</TotalTime>
  <Words>604</Words>
  <Application>Microsoft Office PowerPoint</Application>
  <PresentationFormat>عرض على الشاشة (3:4)‏</PresentationFormat>
  <Paragraphs>118</Paragraphs>
  <Slides>20</Slides>
  <Notes>1</Notes>
  <HiddenSlides>0</HiddenSlides>
  <MMClips>15</MMClips>
  <ScaleCrop>false</ScaleCrop>
  <HeadingPairs>
    <vt:vector size="4" baseType="variant">
      <vt:variant>
        <vt:lpstr>نسق</vt:lpstr>
      </vt:variant>
      <vt:variant>
        <vt:i4>1</vt:i4>
      </vt:variant>
      <vt:variant>
        <vt:lpstr>عناوين الشرائح</vt:lpstr>
      </vt:variant>
      <vt:variant>
        <vt:i4>20</vt:i4>
      </vt:variant>
    </vt:vector>
  </HeadingPairs>
  <TitlesOfParts>
    <vt:vector size="21" baseType="lpstr">
      <vt:lpstr>نسق Office</vt:lpstr>
      <vt:lpstr>2.3….ARCHIMEDES’ PRINCIPLE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When an object is submerged in a fluid, there is a buoyant force.  An object of 7N weigh submerged in a fluid is hanged by a rope,  which has a tension of 5 N. What is the buoyant force? </vt:lpstr>
      <vt:lpstr>Floating versus Completely Submerged</vt:lpstr>
      <vt:lpstr>Object B is larger than A. If we put both objects into water, which of the following statement is true? </vt:lpstr>
      <vt:lpstr>Example 4: If ice has a density of 920 kg/m3, what percentage of an iceberg sticks out above the waterline? If the mass of the ice is 20 kg, what is the volume of the ice that is sticking out of water?</vt:lpstr>
      <vt:lpstr>An object of mass 1500 kg with a density of 2000 kg/m3 is put into water. (a) Will this object float? (b) What will be the weight of the object in water?</vt:lpstr>
    </vt:vector>
  </TitlesOfParts>
  <Company>Naim Al Hussaini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Two</dc:title>
  <dc:creator>Ali</dc:creator>
  <cp:lastModifiedBy>Maher</cp:lastModifiedBy>
  <cp:revision>138</cp:revision>
  <dcterms:created xsi:type="dcterms:W3CDTF">2018-10-17T10:13:19Z</dcterms:created>
  <dcterms:modified xsi:type="dcterms:W3CDTF">2020-06-24T07:42:18Z</dcterms:modified>
</cp:coreProperties>
</file>